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312" r:id="rId2"/>
    <p:sldId id="357" r:id="rId3"/>
    <p:sldId id="338" r:id="rId4"/>
    <p:sldId id="339" r:id="rId5"/>
    <p:sldId id="355" r:id="rId6"/>
    <p:sldId id="337" r:id="rId7"/>
    <p:sldId id="340" r:id="rId8"/>
    <p:sldId id="332" r:id="rId9"/>
    <p:sldId id="333" r:id="rId10"/>
    <p:sldId id="341" r:id="rId11"/>
    <p:sldId id="328" r:id="rId12"/>
    <p:sldId id="342" r:id="rId13"/>
    <p:sldId id="329" r:id="rId14"/>
    <p:sldId id="343" r:id="rId15"/>
    <p:sldId id="344" r:id="rId16"/>
    <p:sldId id="345" r:id="rId17"/>
    <p:sldId id="358" r:id="rId18"/>
    <p:sldId id="335" r:id="rId19"/>
    <p:sldId id="346" r:id="rId20"/>
    <p:sldId id="348" r:id="rId21"/>
    <p:sldId id="347" r:id="rId22"/>
    <p:sldId id="349" r:id="rId23"/>
    <p:sldId id="350" r:id="rId24"/>
    <p:sldId id="351" r:id="rId25"/>
    <p:sldId id="352" r:id="rId26"/>
    <p:sldId id="353" r:id="rId27"/>
    <p:sldId id="354" r:id="rId28"/>
    <p:sldId id="356" r:id="rId29"/>
    <p:sldId id="289" r:id="rId30"/>
    <p:sldId id="336" r:id="rId31"/>
  </p:sldIdLst>
  <p:sldSz cx="9144000" cy="6858000" type="screen4x3"/>
  <p:notesSz cx="6850063" cy="99822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pos="44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EEE"/>
    <a:srgbClr val="A8CC2F"/>
    <a:srgbClr val="FF0000"/>
    <a:srgbClr val="414141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gitternetz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9" autoAdjust="0"/>
    <p:restoredTop sz="96869" autoAdjust="0"/>
  </p:normalViewPr>
  <p:slideViewPr>
    <p:cSldViewPr snapToGrid="0">
      <p:cViewPr varScale="1">
        <p:scale>
          <a:sx n="107" d="100"/>
          <a:sy n="107" d="100"/>
        </p:scale>
        <p:origin x="984" y="102"/>
      </p:cViewPr>
      <p:guideLst>
        <p:guide orient="horz" pos="1296"/>
        <p:guide pos="4464"/>
      </p:guideLst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8361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1702" y="0"/>
            <a:ext cx="2968361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49300"/>
            <a:ext cx="4989513" cy="3743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342" y="4741545"/>
            <a:ext cx="5023380" cy="449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83090"/>
            <a:ext cx="2968361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1702" y="9483090"/>
            <a:ext cx="2968361" cy="4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1F4678-9E0F-4F06-A7AB-3D8F5070BF5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115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ヒラギノ角ゴ Pro W3" pitchFamily="-109" charset="-128"/>
        <a:cs typeface="ヒラギノ角ゴ Pro W3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ヒラギノ角ゴ Pro W3" pitchFamily="-109" charset="-128"/>
        <a:cs typeface="ヒラギノ角ゴ Pro W3" pitchFamily="-109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ヒラギノ角ゴ Pro W3" pitchFamily="-109" charset="-128"/>
        <a:cs typeface="ヒラギノ角ゴ Pro W3" pitchFamily="-109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ヒラギノ角ゴ Pro W3" pitchFamily="-109" charset="-128"/>
        <a:cs typeface="ヒラギノ角ゴ Pro W3" pitchFamily="-109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ヒラギノ角ゴ Pro W3" pitchFamily="-109" charset="-128"/>
        <a:cs typeface="ヒラギノ角ゴ Pro W3" pitchFamily="-109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36F87A-50B7-47EB-AEC1-49570AC934F9}" type="slidenum">
              <a:rPr lang="de-DE"/>
              <a:pPr/>
              <a:t>1</a:t>
            </a:fld>
            <a:endParaRPr lang="de-DE"/>
          </a:p>
        </p:txBody>
      </p:sp>
      <p:sp>
        <p:nvSpPr>
          <p:cNvPr id="51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0" y="0"/>
            <a:ext cx="1487" cy="1651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>
              <a:spcBef>
                <a:spcPct val="0"/>
              </a:spcBef>
            </a:pPr>
            <a:endParaRPr lang="de-DE" sz="2000">
              <a:latin typeface="Arial" charset="0"/>
              <a:ea typeface="Microsoft YaHei" charset="-122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0"/>
            <a:ext cx="1487" cy="16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25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B0873-8F03-4864-9296-FA10853927F3}" type="slidenum">
              <a:rPr lang="de-DE"/>
              <a:pPr/>
              <a:t>29</a:t>
            </a:fld>
            <a:endParaRPr lang="de-DE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smtClean="0">
              <a:latin typeface="Arial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891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B0C1B-795A-4855-A598-DD14B3EAD3A2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FFCFBF-11CA-4C0D-95EB-C7CB43D6015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6550" y="609600"/>
            <a:ext cx="2000250" cy="54864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848350" cy="54864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6732A-2CC6-4965-ACE9-6237B744D1FB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idx="10"/>
          </p:nvPr>
        </p:nvSpPr>
        <p:spPr>
          <a:xfrm>
            <a:off x="6781800" y="6248400"/>
            <a:ext cx="1903413" cy="455613"/>
          </a:xfrm>
        </p:spPr>
        <p:txBody>
          <a:bodyPr/>
          <a:lstStyle>
            <a:lvl1pPr>
              <a:defRPr/>
            </a:lvl1pPr>
          </a:lstStyle>
          <a:p>
            <a:fld id="{073C0E0A-7917-4DA7-9FB3-F79B9BB48181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1F211E-AE05-45B6-9BD0-A588290D3A0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B5112-18A7-4DE6-BD4D-AB282D5E661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62500" y="1981200"/>
            <a:ext cx="39243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53D62-8F82-4EFE-98A3-5A1C728D217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4A2BF5-06A1-4E3E-B251-4A5B243BB40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431EAF-9E5D-4548-97E7-F4B81A431A02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6D753D-BA1B-4603-B7A3-6C78A79BD01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3B15CC-5079-4DDA-9420-CB1A7850213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EC1B2-77BC-45C9-9B00-B7624B88F8E2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495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8001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Times" pitchFamily="16" charset="0"/>
              <a:buNone/>
              <a:defRPr sz="1000">
                <a:solidFill>
                  <a:srgbClr val="A8CC2F"/>
                </a:solidFill>
              </a:defRPr>
            </a:lvl1pPr>
          </a:lstStyle>
          <a:p>
            <a:fld id="{043CF46A-8827-4EBE-853E-C64086D5D823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1029" name="Picture 8" descr="btu_logo_rz_horiz_rgbjpg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4522" b="29778"/>
          <a:stretch>
            <a:fillRect/>
          </a:stretch>
        </p:blipFill>
        <p:spPr bwMode="auto">
          <a:xfrm>
            <a:off x="6786563" y="692150"/>
            <a:ext cx="1889125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A8CC2F"/>
          </a:solidFill>
          <a:latin typeface="Arial" pitchFamily="-109" charset="0"/>
          <a:ea typeface="ヒラギノ角ゴ Pro W3" pitchFamily="-109" charset="-128"/>
          <a:cs typeface="ヒラギノ角ゴ Pro W3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5pPr>
      <a:lvl6pPr marL="2438400" indent="-228600" algn="l" rtl="0" fontAlgn="base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6pPr>
      <a:lvl7pPr marL="2895600" indent="-228600" algn="l" rtl="0" fontAlgn="base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7pPr>
      <a:lvl8pPr marL="3352800" indent="-228600" algn="l" rtl="0" fontAlgn="base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8pPr>
      <a:lvl9pPr marL="3810000" indent="-228600" algn="l" rtl="0" fontAlgn="base">
        <a:spcBef>
          <a:spcPct val="20000"/>
        </a:spcBef>
        <a:spcAft>
          <a:spcPct val="0"/>
        </a:spcAft>
        <a:defRPr sz="1600">
          <a:solidFill>
            <a:srgbClr val="41414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3929063" y="1571625"/>
            <a:ext cx="4787900" cy="1214438"/>
          </a:xfrm>
          <a:ln/>
        </p:spPr>
        <p:txBody>
          <a:bodyPr anchor="ctr"/>
          <a:lstStyle/>
          <a:p>
            <a:pPr algn="ctr" hangingPunct="1">
              <a:lnSpc>
                <a:spcPts val="24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2000" b="1">
                <a:solidFill>
                  <a:srgbClr val="414141"/>
                </a:solidFill>
              </a:rPr>
              <a:t/>
            </a:r>
            <a:br>
              <a:rPr lang="de-DE" sz="2000" b="1">
                <a:solidFill>
                  <a:srgbClr val="414141"/>
                </a:solidFill>
              </a:rPr>
            </a:br>
            <a:r>
              <a:rPr lang="de-DE" sz="2000" b="1">
                <a:solidFill>
                  <a:srgbClr val="414141"/>
                </a:solidFill>
              </a:rPr>
              <a:t> </a:t>
            </a:r>
            <a:br>
              <a:rPr lang="de-DE" sz="2000" b="1">
                <a:solidFill>
                  <a:srgbClr val="414141"/>
                </a:solidFill>
              </a:rPr>
            </a:br>
            <a:r>
              <a:rPr lang="de-DE" sz="2000" b="1">
                <a:solidFill>
                  <a:srgbClr val="414141"/>
                </a:solidFill>
              </a:rPr>
              <a:t/>
            </a:r>
            <a:br>
              <a:rPr lang="de-DE" sz="2000" b="1">
                <a:solidFill>
                  <a:srgbClr val="414141"/>
                </a:solidFill>
              </a:rPr>
            </a:br>
            <a:r>
              <a:rPr lang="de-DE" sz="2000" b="1">
                <a:solidFill>
                  <a:srgbClr val="414141"/>
                </a:solidFill>
              </a:rPr>
              <a:t/>
            </a:r>
            <a:br>
              <a:rPr lang="de-DE" sz="2000" b="1">
                <a:solidFill>
                  <a:srgbClr val="414141"/>
                </a:solidFill>
              </a:rPr>
            </a:br>
            <a:r>
              <a:rPr lang="de-DE" sz="2000" b="1">
                <a:solidFill>
                  <a:srgbClr val="414141"/>
                </a:solidFill>
              </a:rPr>
              <a:t/>
            </a:r>
            <a:br>
              <a:rPr lang="de-DE" sz="2000" b="1">
                <a:solidFill>
                  <a:srgbClr val="414141"/>
                </a:solidFill>
              </a:rPr>
            </a:br>
            <a:r>
              <a:rPr lang="de-DE" sz="2000" b="1">
                <a:solidFill>
                  <a:srgbClr val="414141"/>
                </a:solidFill>
              </a:rPr>
              <a:t/>
            </a:r>
            <a:br>
              <a:rPr lang="de-DE" sz="2000" b="1">
                <a:solidFill>
                  <a:srgbClr val="414141"/>
                </a:solidFill>
              </a:rPr>
            </a:br>
            <a:endParaRPr lang="de-DE" sz="2000" b="1">
              <a:solidFill>
                <a:srgbClr val="41414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924800" y="6019800"/>
            <a:ext cx="762000" cy="53340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08238"/>
            <a:ext cx="3929063" cy="329723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859213" y="2451100"/>
            <a:ext cx="5048250" cy="3185609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  <p:txBody>
          <a:bodyPr lIns="75960" tIns="38160" rIns="75960" bIns="38160">
            <a:spAutoFit/>
          </a:bodyPr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b="1" dirty="0" smtClean="0">
                <a:solidFill>
                  <a:srgbClr val="000000"/>
                </a:solidFill>
              </a:rPr>
              <a:t>Uwe Harlander, </a:t>
            </a:r>
            <a:r>
              <a:rPr lang="de-DE" sz="1600" dirty="0" smtClean="0">
                <a:solidFill>
                  <a:srgbClr val="000000"/>
                </a:solidFill>
              </a:rPr>
              <a:t>Costanza </a:t>
            </a:r>
            <a:r>
              <a:rPr lang="de-DE" sz="1600" dirty="0" err="1" smtClean="0">
                <a:solidFill>
                  <a:srgbClr val="000000"/>
                </a:solidFill>
              </a:rPr>
              <a:t>Rodda</a:t>
            </a:r>
            <a:r>
              <a:rPr lang="de-DE" sz="1600" dirty="0" smtClean="0">
                <a:solidFill>
                  <a:srgbClr val="000000"/>
                </a:solidFill>
              </a:rPr>
              <a:t>, Ion </a:t>
            </a:r>
            <a:r>
              <a:rPr lang="de-DE" sz="1600" dirty="0" err="1" smtClean="0">
                <a:solidFill>
                  <a:srgbClr val="000000"/>
                </a:solidFill>
              </a:rPr>
              <a:t>Borcia</a:t>
            </a:r>
            <a:endParaRPr lang="de-DE" sz="1600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600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dirty="0" err="1" smtClean="0">
                <a:solidFill>
                  <a:srgbClr val="000000"/>
                </a:solidFill>
              </a:rPr>
              <a:t>with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help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from</a:t>
            </a:r>
            <a:endParaRPr lang="de-DE" sz="1600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dirty="0" smtClean="0">
                <a:solidFill>
                  <a:srgbClr val="000000"/>
                </a:solidFill>
              </a:rPr>
              <a:t>Patrice </a:t>
            </a:r>
            <a:r>
              <a:rPr lang="de-DE" sz="1600" dirty="0" err="1" smtClean="0">
                <a:solidFill>
                  <a:srgbClr val="000000"/>
                </a:solidFill>
              </a:rPr>
              <a:t>LeGal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and</a:t>
            </a:r>
            <a:r>
              <a:rPr lang="de-DE" sz="1600" dirty="0" smtClean="0">
                <a:solidFill>
                  <a:srgbClr val="000000"/>
                </a:solidFill>
              </a:rPr>
              <a:t> Miklos </a:t>
            </a:r>
            <a:r>
              <a:rPr lang="de-DE" sz="1600" dirty="0" err="1" smtClean="0">
                <a:solidFill>
                  <a:srgbClr val="000000"/>
                </a:solidFill>
              </a:rPr>
              <a:t>Vincze</a:t>
            </a:r>
            <a:endParaRPr lang="de-DE" sz="1600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400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i="1" dirty="0">
                <a:solidFill>
                  <a:srgbClr val="000000"/>
                </a:solidFill>
              </a:rPr>
              <a:t>Department </a:t>
            </a:r>
            <a:r>
              <a:rPr lang="de-DE" sz="1600" i="1" dirty="0" err="1">
                <a:solidFill>
                  <a:srgbClr val="000000"/>
                </a:solidFill>
              </a:rPr>
              <a:t>of</a:t>
            </a:r>
            <a:r>
              <a:rPr lang="de-DE" sz="1600" i="1" dirty="0">
                <a:solidFill>
                  <a:srgbClr val="000000"/>
                </a:solidFill>
              </a:rPr>
              <a:t> Aerodynamics 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i="1" dirty="0" err="1">
                <a:solidFill>
                  <a:srgbClr val="000000"/>
                </a:solidFill>
              </a:rPr>
              <a:t>and</a:t>
            </a:r>
            <a:r>
              <a:rPr lang="de-DE" sz="1600" i="1" dirty="0">
                <a:solidFill>
                  <a:srgbClr val="000000"/>
                </a:solidFill>
              </a:rPr>
              <a:t> Fluid </a:t>
            </a:r>
            <a:r>
              <a:rPr lang="de-DE" sz="1600" i="1" dirty="0" err="1">
                <a:solidFill>
                  <a:srgbClr val="000000"/>
                </a:solidFill>
              </a:rPr>
              <a:t>Mechanics</a:t>
            </a:r>
            <a:endParaRPr lang="de-DE" sz="1600" i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600" i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i="1" dirty="0">
                <a:solidFill>
                  <a:srgbClr val="000000"/>
                </a:solidFill>
              </a:rPr>
              <a:t>Brandenburg University </a:t>
            </a:r>
            <a:r>
              <a:rPr lang="de-DE" sz="1600" i="1" dirty="0" err="1">
                <a:solidFill>
                  <a:srgbClr val="000000"/>
                </a:solidFill>
              </a:rPr>
              <a:t>of</a:t>
            </a:r>
            <a:r>
              <a:rPr lang="de-DE" sz="1600" i="1" dirty="0">
                <a:solidFill>
                  <a:srgbClr val="000000"/>
                </a:solidFill>
              </a:rPr>
              <a:t> Technology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de-DE" sz="1600" i="1" dirty="0">
                <a:solidFill>
                  <a:srgbClr val="000000"/>
                </a:solidFill>
              </a:rPr>
              <a:t>Cottbus-Senftenberg</a:t>
            </a:r>
          </a:p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6519924" y="466725"/>
            <a:ext cx="2447925" cy="733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09" charset="0"/>
              <a:ea typeface="ヒラギノ角ゴ Pro W3" pitchFamily="-109" charset="-128"/>
              <a:cs typeface="ヒラギノ角ゴ Pro W3" pitchFamily="-109" charset="-128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611188" y="836613"/>
            <a:ext cx="7632700" cy="14351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 scaled="1"/>
          </a:gradFill>
          <a:ln w="9360">
            <a:solidFill>
              <a:srgbClr val="FFFFFF"/>
            </a:solidFill>
            <a:round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en-US" b="1" dirty="0"/>
              <a:t>Laboratory experiments to study </a:t>
            </a:r>
            <a:r>
              <a:rPr lang="en-US" b="1" dirty="0" smtClean="0"/>
              <a:t>gravity wave </a:t>
            </a:r>
            <a:r>
              <a:rPr lang="en-US" b="1" dirty="0"/>
              <a:t>emission from </a:t>
            </a:r>
            <a:r>
              <a:rPr lang="en-US" b="1" dirty="0" err="1"/>
              <a:t>baroclinic</a:t>
            </a:r>
            <a:r>
              <a:rPr lang="en-US" b="1" dirty="0"/>
              <a:t> </a:t>
            </a:r>
            <a:r>
              <a:rPr lang="en-US" b="1" dirty="0" smtClean="0"/>
              <a:t>fronts</a:t>
            </a:r>
            <a:endParaRPr lang="de-DE" sz="2400" b="1" i="1" dirty="0">
              <a:solidFill>
                <a:srgbClr val="414141"/>
              </a:solidFill>
            </a:endParaRPr>
          </a:p>
        </p:txBody>
      </p:sp>
      <p:pic>
        <p:nvPicPr>
          <p:cNvPr id="7" name="Picture 36" descr="C:\Users\Horscht\Documents\BTU Cottbus\EGU_2015_Poster\BTULogoStandardversionenglischJPGS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70503" y="325550"/>
            <a:ext cx="1944216" cy="31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feld 1"/>
          <p:cNvSpPr txBox="1"/>
          <p:nvPr/>
        </p:nvSpPr>
        <p:spPr>
          <a:xfrm>
            <a:off x="150126" y="6383923"/>
            <a:ext cx="2441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TRR </a:t>
            </a:r>
            <a:r>
              <a:rPr lang="de-DE" sz="1600" dirty="0" smtClean="0"/>
              <a:t>181, April </a:t>
            </a:r>
            <a:r>
              <a:rPr lang="de-DE" sz="1600" dirty="0"/>
              <a:t>4-6, 2018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858" y="5679571"/>
            <a:ext cx="3460923" cy="91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956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5468"/>
            <a:ext cx="4129450" cy="412945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258102" y="1105468"/>
            <a:ext cx="33164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Most </a:t>
            </a:r>
            <a:r>
              <a:rPr lang="de-DE" sz="2000" dirty="0" err="1" smtClean="0"/>
              <a:t>recent</a:t>
            </a:r>
            <a:r>
              <a:rPr lang="de-DE" sz="2000" dirty="0" smtClean="0"/>
              <a:t> </a:t>
            </a:r>
            <a:r>
              <a:rPr lang="de-DE" sz="2000" dirty="0" err="1" smtClean="0"/>
              <a:t>review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AGU </a:t>
            </a:r>
            <a:r>
              <a:rPr lang="de-DE" sz="2000" dirty="0" err="1" smtClean="0"/>
              <a:t>book</a:t>
            </a:r>
            <a:r>
              <a:rPr lang="de-DE" sz="2000" dirty="0" smtClean="0"/>
              <a:t> </a:t>
            </a:r>
            <a:r>
              <a:rPr lang="de-DE" sz="2000" dirty="0" err="1" smtClean="0"/>
              <a:t>published</a:t>
            </a:r>
            <a:r>
              <a:rPr lang="de-DE" sz="2000" dirty="0" smtClean="0"/>
              <a:t> 2014 </a:t>
            </a:r>
            <a:r>
              <a:rPr lang="de-DE" sz="2000" dirty="0" err="1" smtClean="0"/>
              <a:t>edited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Th</a:t>
            </a:r>
            <a:r>
              <a:rPr lang="de-DE" sz="2000" dirty="0" smtClean="0"/>
              <a:t>. V. Larcher </a:t>
            </a:r>
            <a:r>
              <a:rPr lang="de-DE" sz="2000" dirty="0" err="1" smtClean="0"/>
              <a:t>and</a:t>
            </a:r>
            <a:r>
              <a:rPr lang="de-DE" sz="2000" dirty="0" smtClean="0"/>
              <a:t> P.D. Williams </a:t>
            </a:r>
            <a:r>
              <a:rPr lang="de-DE" sz="2000" dirty="0" err="1" smtClean="0"/>
              <a:t>who</a:t>
            </a:r>
            <a:r>
              <a:rPr lang="de-DE" sz="2000" dirty="0" smtClean="0"/>
              <a:t> </a:t>
            </a:r>
            <a:r>
              <a:rPr lang="de-DE" sz="2000" dirty="0" err="1" smtClean="0"/>
              <a:t>both</a:t>
            </a:r>
            <a:r>
              <a:rPr lang="de-DE" sz="2000" dirty="0" smtClean="0"/>
              <a:t> </a:t>
            </a:r>
            <a:r>
              <a:rPr lang="de-DE" sz="2000" dirty="0" err="1" smtClean="0"/>
              <a:t>work</a:t>
            </a:r>
            <a:r>
              <a:rPr lang="de-DE" sz="2000" dirty="0" smtClean="0"/>
              <a:t> on </a:t>
            </a:r>
            <a:r>
              <a:rPr lang="de-DE" sz="2000" dirty="0" err="1" smtClean="0"/>
              <a:t>baroclinic</a:t>
            </a:r>
            <a:r>
              <a:rPr lang="de-DE" sz="2000" dirty="0" smtClean="0"/>
              <a:t> </a:t>
            </a:r>
            <a:r>
              <a:rPr lang="de-DE" sz="2000" dirty="0" err="1" smtClean="0"/>
              <a:t>annulus</a:t>
            </a:r>
            <a:r>
              <a:rPr lang="de-DE" sz="2000" dirty="0" smtClean="0"/>
              <a:t> </a:t>
            </a:r>
            <a:r>
              <a:rPr lang="de-DE" sz="2000" dirty="0" err="1" smtClean="0"/>
              <a:t>flows</a:t>
            </a:r>
            <a:r>
              <a:rPr lang="de-DE" sz="2000" dirty="0" smtClean="0"/>
              <a:t>.</a:t>
            </a:r>
            <a:endParaRPr lang="de-DE" sz="2000" dirty="0"/>
          </a:p>
        </p:txBody>
      </p:sp>
      <p:sp>
        <p:nvSpPr>
          <p:cNvPr id="4" name="Textfeld 3"/>
          <p:cNvSpPr txBox="1"/>
          <p:nvPr/>
        </p:nvSpPr>
        <p:spPr>
          <a:xfrm>
            <a:off x="4258102" y="3411941"/>
            <a:ext cx="47903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rgbClr val="00B0F0"/>
                </a:solidFill>
              </a:rPr>
              <a:t>Lab </a:t>
            </a:r>
            <a:r>
              <a:rPr lang="de-DE" sz="2000" b="1" dirty="0" err="1" smtClean="0">
                <a:solidFill>
                  <a:srgbClr val="00B0F0"/>
                </a:solidFill>
              </a:rPr>
              <a:t>studies</a:t>
            </a:r>
            <a:r>
              <a:rPr lang="de-DE" sz="2000" b="1" dirty="0" smtClean="0">
                <a:solidFill>
                  <a:srgbClr val="00B0F0"/>
                </a:solidFill>
              </a:rPr>
              <a:t> on </a:t>
            </a:r>
            <a:r>
              <a:rPr lang="de-DE" sz="2000" b="1" dirty="0" err="1" smtClean="0">
                <a:solidFill>
                  <a:srgbClr val="00B0F0"/>
                </a:solidFill>
              </a:rPr>
              <a:t>gravity</a:t>
            </a:r>
            <a:r>
              <a:rPr lang="de-DE" sz="2000" b="1" dirty="0" smtClean="0">
                <a:solidFill>
                  <a:srgbClr val="00B0F0"/>
                </a:solidFill>
              </a:rPr>
              <a:t> </a:t>
            </a:r>
            <a:r>
              <a:rPr lang="de-DE" sz="2000" b="1" dirty="0" err="1" smtClean="0">
                <a:solidFill>
                  <a:srgbClr val="00B0F0"/>
                </a:solidFill>
              </a:rPr>
              <a:t>waves</a:t>
            </a:r>
            <a:r>
              <a:rPr lang="de-DE" sz="2000" b="1" dirty="0" smtClean="0">
                <a:solidFill>
                  <a:srgbClr val="00B0F0"/>
                </a:solidFill>
              </a:rPr>
              <a:t> in </a:t>
            </a:r>
            <a:r>
              <a:rPr lang="de-DE" sz="2000" b="1" dirty="0" err="1" smtClean="0">
                <a:solidFill>
                  <a:srgbClr val="00B0F0"/>
                </a:solidFill>
              </a:rPr>
              <a:t>the</a:t>
            </a:r>
            <a:r>
              <a:rPr lang="de-DE" sz="2000" b="1" dirty="0" smtClean="0">
                <a:solidFill>
                  <a:srgbClr val="00B0F0"/>
                </a:solidFill>
              </a:rPr>
              <a:t> </a:t>
            </a:r>
            <a:r>
              <a:rPr lang="de-DE" sz="2000" b="1" dirty="0" err="1" smtClean="0">
                <a:solidFill>
                  <a:srgbClr val="00B0F0"/>
                </a:solidFill>
              </a:rPr>
              <a:t>rotating</a:t>
            </a:r>
            <a:r>
              <a:rPr lang="de-DE" sz="2000" b="1" dirty="0" smtClean="0">
                <a:solidFill>
                  <a:srgbClr val="00B0F0"/>
                </a:solidFill>
              </a:rPr>
              <a:t> </a:t>
            </a:r>
            <a:r>
              <a:rPr lang="de-DE" sz="2000" b="1" dirty="0" err="1" smtClean="0">
                <a:solidFill>
                  <a:srgbClr val="00B0F0"/>
                </a:solidFill>
              </a:rPr>
              <a:t>annulus</a:t>
            </a:r>
            <a:r>
              <a:rPr lang="de-DE" sz="2000" dirty="0" smtClean="0">
                <a:solidFill>
                  <a:srgbClr val="00B0F0"/>
                </a:solidFill>
              </a:rPr>
              <a:t>: </a:t>
            </a:r>
          </a:p>
          <a:p>
            <a:endParaRPr lang="de-DE" sz="2000" dirty="0" smtClean="0"/>
          </a:p>
          <a:p>
            <a:r>
              <a:rPr lang="de-DE" sz="2000" dirty="0"/>
              <a:t>-</a:t>
            </a:r>
            <a:r>
              <a:rPr lang="de-DE" sz="2000" dirty="0" smtClean="0"/>
              <a:t>2-layer fluid (</a:t>
            </a:r>
            <a:r>
              <a:rPr lang="de-DE" sz="2000" dirty="0" err="1" smtClean="0"/>
              <a:t>Lovegrove</a:t>
            </a:r>
            <a:r>
              <a:rPr lang="de-DE" sz="2000" dirty="0" smtClean="0"/>
              <a:t> et al. (2000), QJRMS; Williams et al. (2008), JAS; </a:t>
            </a:r>
            <a:r>
              <a:rPr lang="de-DE" sz="2000" dirty="0" err="1" smtClean="0"/>
              <a:t>Scolan</a:t>
            </a:r>
            <a:r>
              <a:rPr lang="de-DE" sz="2000" dirty="0" smtClean="0"/>
              <a:t> et al. (2011))</a:t>
            </a:r>
          </a:p>
          <a:p>
            <a:endParaRPr lang="de-DE" sz="2000" dirty="0"/>
          </a:p>
          <a:p>
            <a:r>
              <a:rPr lang="de-DE" sz="2000" dirty="0" smtClean="0"/>
              <a:t>-</a:t>
            </a:r>
            <a:r>
              <a:rPr lang="de-DE" sz="2000" dirty="0" err="1" smtClean="0"/>
              <a:t>boundary</a:t>
            </a:r>
            <a:r>
              <a:rPr lang="de-DE" sz="2000" dirty="0" smtClean="0"/>
              <a:t> </a:t>
            </a:r>
            <a:r>
              <a:rPr lang="de-DE" sz="2000" dirty="0" err="1" smtClean="0"/>
              <a:t>layer</a:t>
            </a:r>
            <a:r>
              <a:rPr lang="de-DE" sz="2000" dirty="0" smtClean="0"/>
              <a:t> </a:t>
            </a:r>
            <a:r>
              <a:rPr lang="de-DE" sz="2000" dirty="0" err="1" smtClean="0"/>
              <a:t>instability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thermally</a:t>
            </a:r>
            <a:r>
              <a:rPr lang="de-DE" sz="2000" dirty="0" smtClean="0"/>
              <a:t> </a:t>
            </a:r>
            <a:r>
              <a:rPr lang="de-DE" sz="2000" dirty="0" err="1" smtClean="0"/>
              <a:t>driven</a:t>
            </a:r>
            <a:r>
              <a:rPr lang="de-DE" sz="2000" dirty="0" smtClean="0"/>
              <a:t> </a:t>
            </a:r>
            <a:r>
              <a:rPr lang="de-DE" sz="2000" dirty="0" err="1" smtClean="0"/>
              <a:t>case</a:t>
            </a:r>
            <a:r>
              <a:rPr lang="de-DE" sz="2000" dirty="0" smtClean="0"/>
              <a:t> (Jacoby et al. 2011) 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49454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77923" y="586854"/>
            <a:ext cx="5126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70C0"/>
                </a:solidFill>
              </a:rPr>
              <a:t>The MS-</a:t>
            </a:r>
            <a:r>
              <a:rPr lang="de-DE" sz="2800" b="1" dirty="0" err="1" smtClean="0">
                <a:solidFill>
                  <a:srgbClr val="0070C0"/>
                </a:solidFill>
              </a:rPr>
              <a:t>GWaves</a:t>
            </a:r>
            <a:r>
              <a:rPr lang="de-DE" sz="2800" b="1" dirty="0" smtClean="0">
                <a:solidFill>
                  <a:srgbClr val="0070C0"/>
                </a:solidFill>
              </a:rPr>
              <a:t> </a:t>
            </a:r>
            <a:r>
              <a:rPr lang="de-DE" sz="2800" b="1" dirty="0" err="1" smtClean="0">
                <a:solidFill>
                  <a:srgbClr val="0070C0"/>
                </a:solidFill>
              </a:rPr>
              <a:t>experiment</a:t>
            </a:r>
            <a:endParaRPr lang="de-DE" sz="2800" b="1" dirty="0">
              <a:solidFill>
                <a:srgbClr val="0070C0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51" y="1538942"/>
            <a:ext cx="5236710" cy="447972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783909" y="1538942"/>
            <a:ext cx="33600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Construction</a:t>
            </a:r>
            <a:r>
              <a:rPr lang="de-DE" sz="2000" dirty="0" smtClean="0"/>
              <a:t> </a:t>
            </a:r>
            <a:r>
              <a:rPr lang="de-DE" sz="2000" dirty="0" err="1" smtClean="0"/>
              <a:t>drawing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big</a:t>
            </a:r>
            <a:r>
              <a:rPr lang="de-DE" sz="2000" dirty="0" smtClean="0"/>
              <a:t> MS-</a:t>
            </a:r>
            <a:r>
              <a:rPr lang="de-DE" sz="2000" dirty="0" err="1" smtClean="0"/>
              <a:t>GWaves</a:t>
            </a:r>
            <a:r>
              <a:rPr lang="de-DE" sz="2000" dirty="0" smtClean="0"/>
              <a:t> tank at BTU Cottbus-Senftenberg. Not </a:t>
            </a:r>
            <a:r>
              <a:rPr lang="de-DE" sz="2000" dirty="0" err="1" smtClean="0"/>
              <a:t>shown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heating</a:t>
            </a:r>
            <a:r>
              <a:rPr lang="de-DE" sz="2000" dirty="0" smtClean="0"/>
              <a:t> /</a:t>
            </a:r>
            <a:r>
              <a:rPr lang="de-DE" sz="2000" dirty="0" err="1" smtClean="0"/>
              <a:t>cooling</a:t>
            </a:r>
            <a:r>
              <a:rPr lang="de-DE" sz="2000" dirty="0" smtClean="0"/>
              <a:t> </a:t>
            </a:r>
            <a:r>
              <a:rPr lang="de-DE" sz="2000" dirty="0" err="1" smtClean="0"/>
              <a:t>system</a:t>
            </a:r>
            <a:r>
              <a:rPr lang="de-DE" sz="2000" dirty="0" smtClean="0"/>
              <a:t>,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measurement</a:t>
            </a:r>
            <a:r>
              <a:rPr lang="de-DE" sz="2000" dirty="0" smtClean="0"/>
              <a:t> </a:t>
            </a:r>
            <a:r>
              <a:rPr lang="de-DE" sz="2000" dirty="0" err="1" smtClean="0"/>
              <a:t>instruments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computer</a:t>
            </a:r>
            <a:r>
              <a:rPr lang="de-DE" sz="2000" dirty="0" smtClean="0"/>
              <a:t> </a:t>
            </a:r>
            <a:r>
              <a:rPr lang="de-DE" sz="2000" dirty="0" err="1" smtClean="0"/>
              <a:t>control</a:t>
            </a:r>
            <a:r>
              <a:rPr lang="de-DE" sz="2000" dirty="0" smtClean="0"/>
              <a:t> </a:t>
            </a:r>
            <a:r>
              <a:rPr lang="de-DE" sz="2000" dirty="0" err="1" smtClean="0"/>
              <a:t>unit</a:t>
            </a:r>
            <a:r>
              <a:rPr lang="de-DE" sz="2000" dirty="0" smtClean="0"/>
              <a:t>.</a:t>
            </a:r>
            <a:endParaRPr lang="de-DE" sz="2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197" y="4522355"/>
            <a:ext cx="3594282" cy="95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099" y="1419368"/>
            <a:ext cx="7041768" cy="469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9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M0124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8364" y="1302507"/>
            <a:ext cx="8789158" cy="494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7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30" y="1231363"/>
            <a:ext cx="7245798" cy="260365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30" y="3992992"/>
            <a:ext cx="2999085" cy="266925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5414" y="4058950"/>
            <a:ext cx="4490113" cy="161344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93130" y="422658"/>
            <a:ext cx="59971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/>
              <a:t>Part I: </a:t>
            </a:r>
            <a:r>
              <a:rPr lang="de-DE" sz="2800" b="1" dirty="0" err="1" smtClean="0"/>
              <a:t>Boundary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layer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instabilities</a:t>
            </a:r>
            <a:endParaRPr lang="de-DE" sz="2800" b="1" dirty="0"/>
          </a:p>
        </p:txBody>
      </p:sp>
      <p:sp>
        <p:nvSpPr>
          <p:cNvPr id="6" name="Textfeld 5"/>
          <p:cNvSpPr txBox="1"/>
          <p:nvPr/>
        </p:nvSpPr>
        <p:spPr>
          <a:xfrm>
            <a:off x="4184318" y="5896328"/>
            <a:ext cx="4285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/>
              <a:t>Th</a:t>
            </a:r>
            <a:r>
              <a:rPr lang="de-DE" sz="1400" dirty="0" smtClean="0"/>
              <a:t>. v. Larcher, S. </a:t>
            </a:r>
            <a:r>
              <a:rPr lang="de-DE" sz="1400" dirty="0" err="1" smtClean="0"/>
              <a:t>Viazzo</a:t>
            </a:r>
            <a:r>
              <a:rPr lang="de-DE" sz="1400" dirty="0" smtClean="0"/>
              <a:t>, U. Harlander, M. </a:t>
            </a:r>
            <a:r>
              <a:rPr lang="de-DE" sz="1400" dirty="0" err="1" smtClean="0"/>
              <a:t>Vincze</a:t>
            </a:r>
            <a:endParaRPr lang="de-DE" sz="1400" dirty="0"/>
          </a:p>
          <a:p>
            <a:r>
              <a:rPr lang="de-DE" sz="1400" dirty="0" err="1"/>
              <a:t>and</a:t>
            </a:r>
            <a:r>
              <a:rPr lang="de-DE" sz="1400" dirty="0"/>
              <a:t> </a:t>
            </a:r>
            <a:r>
              <a:rPr lang="de-DE" sz="1400" dirty="0" smtClean="0"/>
              <a:t>A. </a:t>
            </a:r>
            <a:r>
              <a:rPr lang="de-DE" sz="1400" dirty="0" err="1" smtClean="0"/>
              <a:t>Randriamampianina</a:t>
            </a:r>
            <a:r>
              <a:rPr lang="de-DE" sz="1400" dirty="0" smtClean="0"/>
              <a:t>, JFM, 2018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83136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2" y="182351"/>
            <a:ext cx="7787174" cy="303738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3439236"/>
            <a:ext cx="8734425" cy="137160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" y="5030341"/>
            <a:ext cx="8598019" cy="1567126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409575" y="6521337"/>
            <a:ext cx="38009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latin typeface="NimbusRomNo9L-Regu"/>
              </a:rPr>
              <a:t>McBain</a:t>
            </a:r>
            <a:r>
              <a:rPr lang="de-DE" sz="1600" dirty="0">
                <a:solidFill>
                  <a:srgbClr val="000000"/>
                </a:solidFill>
                <a:latin typeface="NimbusRomNo9L-Regu"/>
              </a:rPr>
              <a:t>, </a:t>
            </a:r>
            <a:r>
              <a:rPr lang="de-DE" sz="1600" dirty="0" err="1">
                <a:solidFill>
                  <a:srgbClr val="000000"/>
                </a:solidFill>
                <a:latin typeface="NimbusRomNo9L-Regu"/>
              </a:rPr>
              <a:t>Armfield</a:t>
            </a:r>
            <a:r>
              <a:rPr lang="de-DE" sz="1600" dirty="0">
                <a:solidFill>
                  <a:srgbClr val="000000"/>
                </a:solidFill>
                <a:latin typeface="NimbusRomNo9L-Regu"/>
              </a:rPr>
              <a:t> &amp; </a:t>
            </a:r>
            <a:r>
              <a:rPr lang="de-DE" sz="1600" dirty="0" err="1">
                <a:solidFill>
                  <a:srgbClr val="000000"/>
                </a:solidFill>
                <a:latin typeface="NimbusRomNo9L-Regu"/>
              </a:rPr>
              <a:t>Desrayaud</a:t>
            </a:r>
            <a:r>
              <a:rPr lang="de-DE" sz="1600" dirty="0">
                <a:solidFill>
                  <a:srgbClr val="000000"/>
                </a:solidFill>
                <a:latin typeface="NimbusRomNo9L-Regu"/>
              </a:rPr>
              <a:t> (</a:t>
            </a:r>
            <a:r>
              <a:rPr lang="de-DE" sz="1600" dirty="0">
                <a:solidFill>
                  <a:srgbClr val="0000FF"/>
                </a:solidFill>
                <a:latin typeface="NimbusRomNo9L-Regu"/>
              </a:rPr>
              <a:t>2007</a:t>
            </a:r>
            <a:r>
              <a:rPr lang="de-DE" sz="1600" dirty="0">
                <a:solidFill>
                  <a:srgbClr val="000000"/>
                </a:solidFill>
                <a:latin typeface="NimbusRomNo9L-Regu"/>
              </a:rPr>
              <a:t>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4623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42" y="471662"/>
            <a:ext cx="7847463" cy="364264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42" y="4272246"/>
            <a:ext cx="7143750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9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0" y="5263662"/>
            <a:ext cx="9144000" cy="65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Inertia-gravity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waves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atmosphere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seen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horizontal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ivergence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field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(positive: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negative: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blue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 Green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lines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geopotential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height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de-DE" sz="1600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Thursday</a:t>
            </a:r>
            <a:r>
              <a:rPr kumimoji="0" lang="de-DE" sz="1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6 November 2008, 00 UTC.</a:t>
            </a:r>
            <a:r>
              <a:rPr lang="de-DE" sz="1600" b="1" dirty="0" smtClean="0"/>
              <a:t> 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3" descr="divergence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687" y="1225673"/>
            <a:ext cx="5438837" cy="384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366531" y="505643"/>
            <a:ext cx="6314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/>
              <a:t>Part II: </a:t>
            </a:r>
            <a:r>
              <a:rPr lang="de-DE" sz="2800" b="1" dirty="0" err="1" smtClean="0"/>
              <a:t>spontaneous</a:t>
            </a:r>
            <a:r>
              <a:rPr lang="de-DE" sz="2800" b="1" dirty="0" smtClean="0"/>
              <a:t> IGW </a:t>
            </a:r>
            <a:r>
              <a:rPr lang="de-DE" sz="2800" b="1" dirty="0" err="1" smtClean="0"/>
              <a:t>emission</a:t>
            </a:r>
            <a:endParaRPr lang="de-DE" sz="2800" b="1" dirty="0"/>
          </a:p>
        </p:txBody>
      </p:sp>
      <p:sp>
        <p:nvSpPr>
          <p:cNvPr id="2" name="Textfeld 1"/>
          <p:cNvSpPr txBox="1"/>
          <p:nvPr/>
        </p:nvSpPr>
        <p:spPr>
          <a:xfrm>
            <a:off x="366531" y="6469039"/>
            <a:ext cx="8383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 err="1" smtClean="0"/>
              <a:t>see</a:t>
            </a:r>
            <a:r>
              <a:rPr lang="de-DE" sz="1800" dirty="0" smtClean="0"/>
              <a:t> </a:t>
            </a:r>
            <a:r>
              <a:rPr lang="de-DE" sz="1800" dirty="0" err="1" smtClean="0"/>
              <a:t>Vanneste</a:t>
            </a:r>
            <a:r>
              <a:rPr lang="de-DE" sz="1800" dirty="0" smtClean="0"/>
              <a:t> 2013, Ann. </a:t>
            </a:r>
            <a:r>
              <a:rPr lang="de-DE" sz="1800" dirty="0" err="1" smtClean="0"/>
              <a:t>Rev</a:t>
            </a:r>
            <a:r>
              <a:rPr lang="de-DE" sz="1800" dirty="0" smtClean="0"/>
              <a:t>. Fluid </a:t>
            </a:r>
            <a:r>
              <a:rPr lang="de-DE" sz="1800" dirty="0" err="1" smtClean="0"/>
              <a:t>Mech</a:t>
            </a:r>
            <a:r>
              <a:rPr lang="de-DE" sz="1800" dirty="0" smtClean="0"/>
              <a:t>., 45, 147- </a:t>
            </a:r>
            <a:r>
              <a:rPr lang="de-DE" sz="1800" dirty="0" err="1" smtClean="0"/>
              <a:t>for</a:t>
            </a:r>
            <a:r>
              <a:rPr lang="de-DE" sz="1800" dirty="0" smtClean="0"/>
              <a:t> a </a:t>
            </a:r>
            <a:r>
              <a:rPr lang="de-DE" sz="1800" dirty="0" err="1" smtClean="0"/>
              <a:t>review</a:t>
            </a:r>
            <a:r>
              <a:rPr lang="de-DE" sz="1800" dirty="0" smtClean="0"/>
              <a:t> </a:t>
            </a:r>
            <a:r>
              <a:rPr lang="de-DE" sz="1800" dirty="0" err="1" smtClean="0"/>
              <a:t>focusing</a:t>
            </a:r>
            <a:r>
              <a:rPr lang="de-DE" sz="1800" dirty="0" smtClean="0"/>
              <a:t> </a:t>
            </a:r>
            <a:r>
              <a:rPr lang="de-DE" sz="1800" dirty="0" err="1" smtClean="0"/>
              <a:t>theory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42027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48419" y="4023439"/>
            <a:ext cx="3251223" cy="270080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2" y="652808"/>
            <a:ext cx="6847145" cy="3427127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0" y="5171897"/>
            <a:ext cx="2701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smtClean="0"/>
              <a:t>Wu </a:t>
            </a:r>
            <a:r>
              <a:rPr lang="de-DE" sz="1600" dirty="0" err="1" smtClean="0"/>
              <a:t>and</a:t>
            </a:r>
            <a:r>
              <a:rPr lang="de-DE" sz="1600" dirty="0" smtClean="0"/>
              <a:t> Zhang (2004); J. </a:t>
            </a:r>
            <a:r>
              <a:rPr lang="de-DE" sz="1600" dirty="0" err="1" smtClean="0"/>
              <a:t>Geophys</a:t>
            </a:r>
            <a:r>
              <a:rPr lang="de-DE" sz="1600" dirty="0" smtClean="0"/>
              <a:t>. Res., </a:t>
            </a:r>
            <a:r>
              <a:rPr lang="de-DE" sz="1600" dirty="0" err="1" smtClean="0"/>
              <a:t>vol</a:t>
            </a:r>
            <a:r>
              <a:rPr lang="de-DE" sz="1600" dirty="0" smtClean="0"/>
              <a:t> 109.</a:t>
            </a:r>
            <a:endParaRPr lang="de-DE" sz="1600" dirty="0"/>
          </a:p>
        </p:txBody>
      </p:sp>
      <p:sp>
        <p:nvSpPr>
          <p:cNvPr id="6" name="Rechteck 5"/>
          <p:cNvSpPr/>
          <p:nvPr/>
        </p:nvSpPr>
        <p:spPr>
          <a:xfrm>
            <a:off x="7113540" y="3687511"/>
            <a:ext cx="223552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 smtClean="0"/>
              <a:t>Rodda</a:t>
            </a:r>
            <a:r>
              <a:rPr lang="de-DE" sz="1600" dirty="0" smtClean="0"/>
              <a:t> et al. 2018, „</a:t>
            </a:r>
            <a:r>
              <a:rPr lang="de-DE" sz="1600" dirty="0" err="1" smtClean="0"/>
              <a:t>Eady</a:t>
            </a:r>
            <a:r>
              <a:rPr lang="de-DE" sz="1600" dirty="0" smtClean="0"/>
              <a:t>, Kelvin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gravity</a:t>
            </a:r>
            <a:r>
              <a:rPr lang="de-DE" sz="1600" dirty="0" smtClean="0"/>
              <a:t> </a:t>
            </a:r>
            <a:r>
              <a:rPr lang="de-DE" sz="1600" dirty="0" err="1" smtClean="0"/>
              <a:t>waves</a:t>
            </a:r>
            <a:r>
              <a:rPr lang="de-DE" sz="1600" dirty="0" smtClean="0"/>
              <a:t> in a </a:t>
            </a:r>
            <a:r>
              <a:rPr lang="de-DE" sz="1600" dirty="0" err="1" smtClean="0"/>
              <a:t>thermohaline</a:t>
            </a:r>
            <a:r>
              <a:rPr lang="de-DE" sz="1600" dirty="0" smtClean="0"/>
              <a:t> </a:t>
            </a:r>
            <a:r>
              <a:rPr lang="de-DE" sz="1600" dirty="0" err="1" smtClean="0"/>
              <a:t>driven</a:t>
            </a:r>
            <a:r>
              <a:rPr lang="de-DE" sz="1600" dirty="0" smtClean="0"/>
              <a:t> </a:t>
            </a:r>
            <a:r>
              <a:rPr lang="de-DE" sz="1600" dirty="0" err="1" smtClean="0"/>
              <a:t>annulus</a:t>
            </a:r>
            <a:r>
              <a:rPr lang="de-DE" sz="1600" dirty="0" smtClean="0"/>
              <a:t> </a:t>
            </a:r>
            <a:r>
              <a:rPr lang="de-DE" sz="1600" dirty="0" err="1" smtClean="0"/>
              <a:t>experiment</a:t>
            </a:r>
            <a:r>
              <a:rPr lang="de-DE" sz="1600" dirty="0" smtClean="0"/>
              <a:t>“, </a:t>
            </a:r>
            <a:r>
              <a:rPr lang="de-DE" sz="1600" dirty="0" err="1" smtClean="0"/>
              <a:t>accepted</a:t>
            </a:r>
            <a:r>
              <a:rPr lang="de-DE" sz="1600" dirty="0" smtClean="0"/>
              <a:t> </a:t>
            </a:r>
            <a:r>
              <a:rPr lang="de-DE" sz="1600" dirty="0" err="1" smtClean="0"/>
              <a:t>by</a:t>
            </a:r>
            <a:r>
              <a:rPr lang="de-DE" sz="1600" dirty="0" smtClean="0"/>
              <a:t> GAFD</a:t>
            </a:r>
            <a:r>
              <a:rPr lang="de-DE" sz="1800" dirty="0" smtClean="0"/>
              <a:t>.</a:t>
            </a:r>
            <a:endParaRPr lang="de-DE" sz="180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16" y="2037158"/>
            <a:ext cx="1394231" cy="65842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950958" y="252696"/>
            <a:ext cx="63770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rgbClr val="00B0F0"/>
                </a:solidFill>
              </a:rPr>
              <a:t>Horizontal </a:t>
            </a:r>
            <a:r>
              <a:rPr lang="de-DE" sz="2000" b="1" dirty="0" err="1" smtClean="0">
                <a:solidFill>
                  <a:srgbClr val="00B0F0"/>
                </a:solidFill>
              </a:rPr>
              <a:t>divergency</a:t>
            </a:r>
            <a:r>
              <a:rPr lang="de-DE" sz="2000" b="1" dirty="0" smtClean="0">
                <a:solidFill>
                  <a:srgbClr val="00B0F0"/>
                </a:solidFill>
              </a:rPr>
              <a:t> in </a:t>
            </a:r>
            <a:r>
              <a:rPr lang="de-DE" sz="2000" b="1" dirty="0" err="1" smtClean="0">
                <a:solidFill>
                  <a:srgbClr val="00B0F0"/>
                </a:solidFill>
              </a:rPr>
              <a:t>the</a:t>
            </a:r>
            <a:r>
              <a:rPr lang="de-DE" sz="2000" b="1" dirty="0" smtClean="0">
                <a:solidFill>
                  <a:srgbClr val="00B0F0"/>
                </a:solidFill>
              </a:rPr>
              <a:t> </a:t>
            </a:r>
            <a:r>
              <a:rPr lang="de-DE" sz="2000" b="1" dirty="0" err="1" smtClean="0">
                <a:solidFill>
                  <a:srgbClr val="00B0F0"/>
                </a:solidFill>
              </a:rPr>
              <a:t>small</a:t>
            </a:r>
            <a:r>
              <a:rPr lang="de-DE" sz="2000" b="1" dirty="0" smtClean="0">
                <a:solidFill>
                  <a:srgbClr val="00B0F0"/>
                </a:solidFill>
              </a:rPr>
              <a:t> tank </a:t>
            </a:r>
            <a:r>
              <a:rPr lang="de-DE" sz="2000" b="1" dirty="0" err="1" smtClean="0">
                <a:solidFill>
                  <a:srgbClr val="00B0F0"/>
                </a:solidFill>
              </a:rPr>
              <a:t>experiment</a:t>
            </a:r>
            <a:endParaRPr lang="de-DE" sz="2000" b="1" dirty="0">
              <a:solidFill>
                <a:srgbClr val="00B0F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11737" y="2792096"/>
            <a:ext cx="1667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is</a:t>
            </a:r>
            <a:r>
              <a:rPr lang="de-DE" b="1" dirty="0" smtClean="0"/>
              <a:t> in </a:t>
            </a:r>
            <a:r>
              <a:rPr lang="de-DE" b="1" dirty="0" err="1" smtClean="0"/>
              <a:t>the</a:t>
            </a:r>
            <a:r>
              <a:rPr lang="de-DE" b="1" dirty="0" smtClean="0"/>
              <a:t> </a:t>
            </a:r>
            <a:r>
              <a:rPr lang="de-DE" b="1" dirty="0" err="1" smtClean="0"/>
              <a:t>order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f</a:t>
            </a:r>
            <a:endParaRPr lang="de-DE" b="1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85413" y="4023437"/>
            <a:ext cx="4571178" cy="277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6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862" y="578539"/>
            <a:ext cx="4765180" cy="360449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5" y="3896435"/>
            <a:ext cx="3607926" cy="281038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401" y="5406374"/>
            <a:ext cx="1727579" cy="6097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616" y="3503780"/>
            <a:ext cx="1321089" cy="660563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674287" y="4516797"/>
            <a:ext cx="40256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Snapshot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horizontal </a:t>
            </a:r>
            <a:r>
              <a:rPr lang="de-DE" dirty="0" err="1" smtClean="0"/>
              <a:t>divergence</a:t>
            </a:r>
            <a:r>
              <a:rPr lang="de-DE" dirty="0" smtClean="0"/>
              <a:t> </a:t>
            </a:r>
            <a:r>
              <a:rPr lang="de-DE" dirty="0" err="1" smtClean="0"/>
              <a:t>field</a:t>
            </a:r>
            <a:r>
              <a:rPr lang="de-DE" dirty="0" smtClean="0"/>
              <a:t>: </a:t>
            </a:r>
            <a:r>
              <a:rPr lang="de-DE" dirty="0" err="1" smtClean="0"/>
              <a:t>small-scale</a:t>
            </a:r>
            <a:r>
              <a:rPr lang="de-DE" dirty="0" smtClean="0"/>
              <a:t> </a:t>
            </a:r>
            <a:r>
              <a:rPr lang="de-DE" dirty="0" err="1" smtClean="0"/>
              <a:t>wavy</a:t>
            </a:r>
            <a:r>
              <a:rPr lang="de-DE" dirty="0" smtClean="0"/>
              <a:t> </a:t>
            </a:r>
            <a:r>
              <a:rPr lang="de-DE" dirty="0" err="1" smtClean="0"/>
              <a:t>structures</a:t>
            </a:r>
            <a:r>
              <a:rPr lang="de-DE" dirty="0" smtClean="0"/>
              <a:t> </a:t>
            </a:r>
            <a:r>
              <a:rPr lang="de-DE" dirty="0" err="1" smtClean="0"/>
              <a:t>trace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baroclinic</a:t>
            </a:r>
            <a:r>
              <a:rPr lang="de-DE" dirty="0" smtClean="0"/>
              <a:t> </a:t>
            </a:r>
            <a:r>
              <a:rPr lang="de-DE" dirty="0" err="1" smtClean="0"/>
              <a:t>jet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747215" y="347706"/>
            <a:ext cx="299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Surface </a:t>
            </a:r>
            <a:r>
              <a:rPr lang="de-DE" dirty="0" err="1" smtClean="0"/>
              <a:t>temperature</a:t>
            </a:r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4858603" y="347706"/>
            <a:ext cx="3166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Horizontal </a:t>
            </a:r>
            <a:r>
              <a:rPr lang="de-DE" dirty="0" err="1" smtClean="0"/>
              <a:t>divergence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8" y="809371"/>
            <a:ext cx="2899337" cy="289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27547" y="2019869"/>
            <a:ext cx="86390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70C0"/>
                </a:solidFill>
              </a:rPr>
              <a:t>Outline</a:t>
            </a:r>
          </a:p>
          <a:p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/>
              <a:t>Experiments in fluid </a:t>
            </a:r>
            <a:r>
              <a:rPr lang="de-DE" sz="2000" dirty="0" err="1" smtClean="0"/>
              <a:t>mechanics</a:t>
            </a:r>
            <a:r>
              <a:rPr lang="de-DE" sz="2000" dirty="0" smtClean="0"/>
              <a:t>: TC, RB, </a:t>
            </a:r>
            <a:r>
              <a:rPr lang="de-DE" sz="2000" dirty="0" err="1" smtClean="0"/>
              <a:t>variations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combinations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Baroclinic</a:t>
            </a:r>
            <a:r>
              <a:rPr lang="de-DE" sz="2000" dirty="0" smtClean="0"/>
              <a:t> </a:t>
            </a:r>
            <a:r>
              <a:rPr lang="de-DE" sz="2000" dirty="0" err="1" smtClean="0"/>
              <a:t>instability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sloping</a:t>
            </a:r>
            <a:r>
              <a:rPr lang="de-DE" sz="2000" dirty="0" smtClean="0"/>
              <a:t> </a:t>
            </a:r>
            <a:r>
              <a:rPr lang="de-DE" sz="2000" dirty="0" err="1" smtClean="0"/>
              <a:t>convection</a:t>
            </a:r>
            <a:r>
              <a:rPr lang="de-DE" sz="2000" dirty="0" smtClean="0"/>
              <a:t> </a:t>
            </a:r>
            <a:r>
              <a:rPr lang="de-DE" sz="2000" dirty="0" err="1" smtClean="0"/>
              <a:t>experiment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 smtClean="0"/>
              <a:t>Gravity </a:t>
            </a:r>
            <a:r>
              <a:rPr lang="de-DE" sz="2000" dirty="0" err="1" smtClean="0"/>
              <a:t>waves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sloping</a:t>
            </a:r>
            <a:r>
              <a:rPr lang="de-DE" sz="2000" dirty="0" smtClean="0"/>
              <a:t> </a:t>
            </a:r>
            <a:r>
              <a:rPr lang="de-DE" sz="2000" dirty="0" err="1" smtClean="0"/>
              <a:t>convection</a:t>
            </a:r>
            <a:r>
              <a:rPr lang="de-DE" sz="2000" dirty="0" smtClean="0"/>
              <a:t> </a:t>
            </a:r>
            <a:r>
              <a:rPr lang="de-DE" sz="2000" dirty="0" err="1" smtClean="0"/>
              <a:t>experiment</a:t>
            </a:r>
            <a:endParaRPr lang="de-DE" sz="20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000" dirty="0" err="1" smtClean="0"/>
              <a:t>Boundary</a:t>
            </a:r>
            <a:r>
              <a:rPr lang="de-DE" sz="2000" dirty="0" smtClean="0"/>
              <a:t> </a:t>
            </a:r>
            <a:r>
              <a:rPr lang="de-DE" sz="2000" dirty="0" err="1" smtClean="0"/>
              <a:t>layer</a:t>
            </a:r>
            <a:r>
              <a:rPr lang="de-DE" sz="2000" dirty="0" smtClean="0"/>
              <a:t> </a:t>
            </a:r>
            <a:r>
              <a:rPr lang="de-DE" sz="2000" dirty="0" err="1" smtClean="0"/>
              <a:t>instabilities</a:t>
            </a:r>
            <a:endParaRPr lang="de-DE" sz="20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000" dirty="0" err="1" smtClean="0"/>
              <a:t>Waves</a:t>
            </a:r>
            <a:r>
              <a:rPr lang="de-DE" sz="2000" dirty="0" smtClean="0"/>
              <a:t> </a:t>
            </a:r>
            <a:r>
              <a:rPr lang="de-DE" sz="2000" dirty="0" err="1" smtClean="0"/>
              <a:t>related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baroclinic</a:t>
            </a:r>
            <a:r>
              <a:rPr lang="de-DE" sz="2000" dirty="0" smtClean="0"/>
              <a:t> </a:t>
            </a:r>
            <a:r>
              <a:rPr lang="de-DE" sz="2000" dirty="0" err="1" smtClean="0"/>
              <a:t>jet</a:t>
            </a:r>
            <a:endParaRPr lang="de-DE" sz="2000" dirty="0" smtClean="0"/>
          </a:p>
          <a:p>
            <a:pPr marL="457200" indent="-457200">
              <a:buFont typeface="+mj-lt"/>
              <a:buAutoNum type="arabicPeriod"/>
            </a:pPr>
            <a:endParaRPr lang="de-DE" sz="2000" dirty="0"/>
          </a:p>
          <a:p>
            <a:pPr marL="457200" indent="-457200">
              <a:buFont typeface="+mj-lt"/>
              <a:buAutoNum type="arabicPeriod"/>
            </a:pPr>
            <a:r>
              <a:rPr lang="de-DE" sz="2000" dirty="0" err="1" smtClean="0"/>
              <a:t>Conclusions</a:t>
            </a:r>
            <a:endParaRPr lang="de-DE" sz="2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0"/>
            <a:ext cx="3657599" cy="97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0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03" y="1287372"/>
            <a:ext cx="8644877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" y="1296537"/>
            <a:ext cx="8502555" cy="483130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612" y="223548"/>
            <a:ext cx="1481456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9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00" y="1131615"/>
            <a:ext cx="6200111" cy="385798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324663" y="5591331"/>
            <a:ext cx="364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+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307" y="5086412"/>
            <a:ext cx="1120439" cy="1354969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031381" y="5579724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, f&lt;</a:t>
            </a:r>
            <a:r>
              <a:rPr lang="de-DE" dirty="0" err="1" smtClean="0">
                <a:latin typeface="SymbolPi" panose="02000500070000020004" pitchFamily="2" charset="0"/>
              </a:rPr>
              <a:t>w</a:t>
            </a:r>
            <a:r>
              <a:rPr lang="de-DE" baseline="-25000" dirty="0" err="1" smtClean="0">
                <a:latin typeface="+mn-lt"/>
              </a:rPr>
              <a:t>i</a:t>
            </a:r>
            <a:r>
              <a:rPr lang="de-DE" dirty="0" smtClean="0"/>
              <a:t>&lt;N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319133" y="616813"/>
            <a:ext cx="5000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/>
              <a:t>Dispersion </a:t>
            </a:r>
            <a:r>
              <a:rPr lang="de-DE" sz="2000" dirty="0" err="1" smtClean="0"/>
              <a:t>curves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inertia-gravity</a:t>
            </a:r>
            <a:r>
              <a:rPr lang="de-DE" sz="2000" dirty="0" smtClean="0"/>
              <a:t> </a:t>
            </a:r>
            <a:r>
              <a:rPr lang="de-DE" sz="2000" dirty="0" err="1" smtClean="0"/>
              <a:t>waves</a:t>
            </a:r>
            <a:endParaRPr lang="de-DE" sz="2000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208" y="5161411"/>
            <a:ext cx="2361455" cy="1204969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1559134" y="5533062"/>
            <a:ext cx="52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SymbolPi" panose="02000500070000020004" pitchFamily="2" charset="0"/>
              </a:rPr>
              <a:t>w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21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25" y="1219503"/>
            <a:ext cx="4757362" cy="29147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1" y="1219503"/>
            <a:ext cx="2696392" cy="275795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38884" y="3901940"/>
            <a:ext cx="3106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Bühler </a:t>
            </a:r>
            <a:r>
              <a:rPr lang="de-DE" sz="1600" dirty="0" err="1" smtClean="0"/>
              <a:t>and</a:t>
            </a:r>
            <a:r>
              <a:rPr lang="de-DE" sz="1600" dirty="0" smtClean="0"/>
              <a:t> </a:t>
            </a:r>
            <a:r>
              <a:rPr lang="de-DE" sz="1600" dirty="0" err="1" smtClean="0"/>
              <a:t>McIntyre</a:t>
            </a:r>
            <a:r>
              <a:rPr lang="de-DE" sz="1600" dirty="0" smtClean="0"/>
              <a:t>, JFM, 2005</a:t>
            </a:r>
            <a:endParaRPr lang="de-DE" sz="1600" dirty="0"/>
          </a:p>
        </p:txBody>
      </p:sp>
      <p:sp>
        <p:nvSpPr>
          <p:cNvPr id="6" name="Rechteck 5"/>
          <p:cNvSpPr/>
          <p:nvPr/>
        </p:nvSpPr>
        <p:spPr>
          <a:xfrm>
            <a:off x="4162567" y="4071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/>
              <a:t>Jin-Song von Storch, </a:t>
            </a:r>
            <a:r>
              <a:rPr lang="de-DE" sz="1600" dirty="0" err="1"/>
              <a:t>Gualtiero</a:t>
            </a:r>
            <a:r>
              <a:rPr lang="de-DE" sz="1600" dirty="0"/>
              <a:t> </a:t>
            </a:r>
            <a:r>
              <a:rPr lang="de-DE" sz="1600" dirty="0" err="1"/>
              <a:t>Badin</a:t>
            </a:r>
            <a:r>
              <a:rPr lang="de-DE" sz="1600" dirty="0"/>
              <a:t> </a:t>
            </a:r>
            <a:r>
              <a:rPr lang="de-DE" sz="1600" dirty="0" err="1"/>
              <a:t>and</a:t>
            </a:r>
            <a:r>
              <a:rPr lang="de-DE" sz="1600" dirty="0"/>
              <a:t> Marcel </a:t>
            </a:r>
            <a:r>
              <a:rPr lang="de-DE" sz="1600" dirty="0" smtClean="0"/>
              <a:t>Oliver, </a:t>
            </a:r>
            <a:r>
              <a:rPr lang="de-DE" sz="1600" dirty="0" err="1" smtClean="0"/>
              <a:t>submitted</a:t>
            </a:r>
            <a:r>
              <a:rPr lang="de-DE" sz="1600" smtClean="0"/>
              <a:t>, Springer 2018</a:t>
            </a:r>
            <a:endParaRPr lang="de-DE" sz="1600" dirty="0"/>
          </a:p>
        </p:txBody>
      </p:sp>
      <p:sp>
        <p:nvSpPr>
          <p:cNvPr id="7" name="Textfeld 6"/>
          <p:cNvSpPr txBox="1"/>
          <p:nvPr/>
        </p:nvSpPr>
        <p:spPr>
          <a:xfrm>
            <a:off x="3709612" y="4843930"/>
            <a:ext cx="49088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Wave </a:t>
            </a:r>
            <a:r>
              <a:rPr lang="de-DE" sz="2000" dirty="0" err="1" smtClean="0"/>
              <a:t>crests</a:t>
            </a:r>
            <a:r>
              <a:rPr lang="de-DE" sz="2000" dirty="0" smtClean="0"/>
              <a:t> </a:t>
            </a:r>
            <a:r>
              <a:rPr lang="de-DE" sz="2000" dirty="0" err="1" smtClean="0"/>
              <a:t>perpendicular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flow</a:t>
            </a: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Large </a:t>
            </a:r>
            <a:r>
              <a:rPr lang="de-DE" sz="2000" dirty="0" err="1" smtClean="0"/>
              <a:t>amplitude</a:t>
            </a: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Large </a:t>
            </a:r>
            <a:r>
              <a:rPr lang="de-DE" sz="2000" dirty="0" err="1" smtClean="0"/>
              <a:t>vertical</a:t>
            </a:r>
            <a:r>
              <a:rPr lang="de-DE" sz="2000" dirty="0" smtClean="0"/>
              <a:t> </a:t>
            </a:r>
            <a:r>
              <a:rPr lang="de-DE" sz="2000" dirty="0" err="1" smtClean="0"/>
              <a:t>wavelength</a:t>
            </a:r>
            <a:endParaRPr lang="de-D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Wave </a:t>
            </a:r>
            <a:r>
              <a:rPr lang="de-DE" sz="2000" dirty="0" err="1" smtClean="0"/>
              <a:t>propagates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local</a:t>
            </a:r>
            <a:r>
              <a:rPr lang="de-DE" sz="2000" dirty="0" smtClean="0"/>
              <a:t> </a:t>
            </a:r>
            <a:r>
              <a:rPr lang="de-DE" sz="2000" dirty="0" err="1" smtClean="0"/>
              <a:t>flow</a:t>
            </a:r>
            <a:r>
              <a:rPr lang="de-DE" sz="2000" dirty="0" smtClean="0"/>
              <a:t> </a:t>
            </a:r>
            <a:r>
              <a:rPr lang="de-DE" sz="2000" b="1" dirty="0" smtClean="0"/>
              <a:t>U</a:t>
            </a:r>
            <a:endParaRPr lang="de-DE" sz="2000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45" y="4614708"/>
            <a:ext cx="3561067" cy="1781884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3016156" y="259308"/>
            <a:ext cx="25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Wave </a:t>
            </a:r>
            <a:r>
              <a:rPr lang="de-DE" sz="2800" b="1" dirty="0" err="1" smtClean="0">
                <a:solidFill>
                  <a:srgbClr val="000000"/>
                </a:solidFill>
              </a:rPr>
              <a:t>capture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48545" y="712474"/>
            <a:ext cx="6130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 err="1" smtClean="0"/>
              <a:t>Plougonven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Zhang 2014, </a:t>
            </a:r>
            <a:r>
              <a:rPr lang="de-DE" sz="1800" dirty="0" err="1" smtClean="0"/>
              <a:t>Rev</a:t>
            </a:r>
            <a:r>
              <a:rPr lang="de-DE" sz="1800" dirty="0" smtClean="0"/>
              <a:t>.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Geophys</a:t>
            </a:r>
            <a:r>
              <a:rPr lang="de-DE" sz="1800" dirty="0" smtClean="0"/>
              <a:t>., 52, 37pp.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307037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25" y="1219503"/>
            <a:ext cx="4757362" cy="29147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1" y="1219503"/>
            <a:ext cx="2696392" cy="27579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016156" y="259308"/>
            <a:ext cx="25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Wave </a:t>
            </a:r>
            <a:r>
              <a:rPr lang="de-DE" sz="2800" b="1" dirty="0" err="1" smtClean="0">
                <a:solidFill>
                  <a:srgbClr val="000000"/>
                </a:solidFill>
              </a:rPr>
              <a:t>capture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8884" y="3901940"/>
            <a:ext cx="3106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000000"/>
                </a:solidFill>
              </a:rPr>
              <a:t>Bühler </a:t>
            </a:r>
            <a:r>
              <a:rPr lang="de-DE" sz="1600" dirty="0" err="1" smtClean="0">
                <a:solidFill>
                  <a:srgbClr val="000000"/>
                </a:solidFill>
              </a:rPr>
              <a:t>and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McIntyre</a:t>
            </a:r>
            <a:r>
              <a:rPr lang="de-DE" sz="1600" dirty="0" smtClean="0">
                <a:solidFill>
                  <a:srgbClr val="000000"/>
                </a:solidFill>
              </a:rPr>
              <a:t>, JFM, 2005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62567" y="4071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</a:rPr>
              <a:t>Jin-Song von Storch, </a:t>
            </a:r>
            <a:r>
              <a:rPr lang="de-DE" sz="1600" dirty="0" err="1">
                <a:solidFill>
                  <a:srgbClr val="000000"/>
                </a:solidFill>
              </a:rPr>
              <a:t>Gualtiero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Badin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and</a:t>
            </a:r>
            <a:r>
              <a:rPr lang="de-DE" sz="1600" dirty="0">
                <a:solidFill>
                  <a:srgbClr val="000000"/>
                </a:solidFill>
              </a:rPr>
              <a:t> Marcel </a:t>
            </a:r>
            <a:r>
              <a:rPr lang="de-DE" sz="1600" dirty="0" smtClean="0">
                <a:solidFill>
                  <a:srgbClr val="000000"/>
                </a:solidFill>
              </a:rPr>
              <a:t>Oliver, 2018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09612" y="4843930"/>
            <a:ext cx="49056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solidFill>
                  <a:srgbClr val="FF0000"/>
                </a:solidFill>
              </a:rPr>
              <a:t>Wave </a:t>
            </a:r>
            <a:r>
              <a:rPr lang="de-DE" sz="2000" b="1" dirty="0" err="1" smtClean="0">
                <a:solidFill>
                  <a:srgbClr val="FF0000"/>
                </a:solidFill>
              </a:rPr>
              <a:t>crests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perpendicular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to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flow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amplitude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vertical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wavelength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propagates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with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the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local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</a:rPr>
              <a:t>U</a:t>
            </a:r>
            <a:endParaRPr lang="de-DE" sz="2000" b="1" dirty="0">
              <a:solidFill>
                <a:srgbClr val="00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45" y="4614708"/>
            <a:ext cx="3561067" cy="17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25" y="1219503"/>
            <a:ext cx="4757362" cy="29147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1" y="1219503"/>
            <a:ext cx="2696392" cy="27579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016156" y="259308"/>
            <a:ext cx="25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Wave </a:t>
            </a:r>
            <a:r>
              <a:rPr lang="de-DE" sz="2800" b="1" dirty="0" err="1" smtClean="0">
                <a:solidFill>
                  <a:srgbClr val="000000"/>
                </a:solidFill>
              </a:rPr>
              <a:t>capture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8884" y="3901940"/>
            <a:ext cx="3106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000000"/>
                </a:solidFill>
              </a:rPr>
              <a:t>Bühler </a:t>
            </a:r>
            <a:r>
              <a:rPr lang="de-DE" sz="1600" dirty="0" err="1" smtClean="0">
                <a:solidFill>
                  <a:srgbClr val="000000"/>
                </a:solidFill>
              </a:rPr>
              <a:t>and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McIntyre</a:t>
            </a:r>
            <a:r>
              <a:rPr lang="de-DE" sz="1600" dirty="0" smtClean="0">
                <a:solidFill>
                  <a:srgbClr val="000000"/>
                </a:solidFill>
              </a:rPr>
              <a:t>, JFM, 2005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62567" y="4071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</a:rPr>
              <a:t>Jin-Song von Storch, </a:t>
            </a:r>
            <a:r>
              <a:rPr lang="de-DE" sz="1600" dirty="0" err="1">
                <a:solidFill>
                  <a:srgbClr val="000000"/>
                </a:solidFill>
              </a:rPr>
              <a:t>Gualtiero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Badin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and</a:t>
            </a:r>
            <a:r>
              <a:rPr lang="de-DE" sz="1600" dirty="0">
                <a:solidFill>
                  <a:srgbClr val="000000"/>
                </a:solidFill>
              </a:rPr>
              <a:t> Marcel </a:t>
            </a:r>
            <a:r>
              <a:rPr lang="de-DE" sz="1600" dirty="0" smtClean="0">
                <a:solidFill>
                  <a:srgbClr val="000000"/>
                </a:solidFill>
              </a:rPr>
              <a:t>Oliver, 2018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09612" y="4843930"/>
            <a:ext cx="54073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crests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perpendicular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to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direction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solidFill>
                  <a:srgbClr val="FF0000"/>
                </a:solidFill>
              </a:rPr>
              <a:t>Large </a:t>
            </a:r>
            <a:r>
              <a:rPr lang="de-DE" sz="2000" b="1" dirty="0" err="1" smtClean="0">
                <a:solidFill>
                  <a:srgbClr val="FF0000"/>
                </a:solidFill>
              </a:rPr>
              <a:t>amplitude</a:t>
            </a:r>
            <a:endParaRPr lang="de-DE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vertical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wavelength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propagates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with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the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local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</a:rPr>
              <a:t>U</a:t>
            </a:r>
            <a:endParaRPr lang="de-DE" sz="2000" b="1" dirty="0">
              <a:solidFill>
                <a:srgbClr val="00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45" y="4614708"/>
            <a:ext cx="3561067" cy="17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25" y="1219503"/>
            <a:ext cx="4757362" cy="29147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1" y="1219503"/>
            <a:ext cx="2696392" cy="27579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016156" y="259308"/>
            <a:ext cx="25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Wave </a:t>
            </a:r>
            <a:r>
              <a:rPr lang="de-DE" sz="2800" b="1" dirty="0" err="1" smtClean="0">
                <a:solidFill>
                  <a:srgbClr val="000000"/>
                </a:solidFill>
              </a:rPr>
              <a:t>capture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8884" y="3901940"/>
            <a:ext cx="3106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000000"/>
                </a:solidFill>
              </a:rPr>
              <a:t>Bühler </a:t>
            </a:r>
            <a:r>
              <a:rPr lang="de-DE" sz="1600" dirty="0" err="1" smtClean="0">
                <a:solidFill>
                  <a:srgbClr val="000000"/>
                </a:solidFill>
              </a:rPr>
              <a:t>and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McIntyre</a:t>
            </a:r>
            <a:r>
              <a:rPr lang="de-DE" sz="1600" dirty="0" smtClean="0">
                <a:solidFill>
                  <a:srgbClr val="000000"/>
                </a:solidFill>
              </a:rPr>
              <a:t>, JFM, 2005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62567" y="4071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</a:rPr>
              <a:t>Jin-Song von Storch, </a:t>
            </a:r>
            <a:r>
              <a:rPr lang="de-DE" sz="1600" dirty="0" err="1">
                <a:solidFill>
                  <a:srgbClr val="000000"/>
                </a:solidFill>
              </a:rPr>
              <a:t>Gualtiero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Badin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and</a:t>
            </a:r>
            <a:r>
              <a:rPr lang="de-DE" sz="1600" dirty="0">
                <a:solidFill>
                  <a:srgbClr val="000000"/>
                </a:solidFill>
              </a:rPr>
              <a:t> Marcel </a:t>
            </a:r>
            <a:r>
              <a:rPr lang="de-DE" sz="1600" dirty="0" smtClean="0">
                <a:solidFill>
                  <a:srgbClr val="000000"/>
                </a:solidFill>
              </a:rPr>
              <a:t>Oliver, 2018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09612" y="4843930"/>
            <a:ext cx="48671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crests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perpendicular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to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amplitude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solidFill>
                  <a:srgbClr val="FF0000"/>
                </a:solidFill>
              </a:rPr>
              <a:t>Large </a:t>
            </a:r>
            <a:r>
              <a:rPr lang="de-DE" sz="2000" b="1" dirty="0" err="1" smtClean="0">
                <a:solidFill>
                  <a:srgbClr val="FF0000"/>
                </a:solidFill>
              </a:rPr>
              <a:t>vertical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wavelength</a:t>
            </a:r>
            <a:endParaRPr lang="de-DE" sz="2000" b="1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propagates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with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the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local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b="1" dirty="0" smtClean="0">
                <a:solidFill>
                  <a:srgbClr val="000000"/>
                </a:solidFill>
              </a:rPr>
              <a:t>U</a:t>
            </a:r>
            <a:endParaRPr lang="de-DE" sz="2000" b="1" dirty="0">
              <a:solidFill>
                <a:srgbClr val="00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45" y="4614708"/>
            <a:ext cx="3561067" cy="17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9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825" y="1219503"/>
            <a:ext cx="4757362" cy="291472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1" y="1219503"/>
            <a:ext cx="2696392" cy="2757953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016156" y="259308"/>
            <a:ext cx="2510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</a:rPr>
              <a:t>Wave </a:t>
            </a:r>
            <a:r>
              <a:rPr lang="de-DE" sz="2800" b="1" dirty="0" err="1" smtClean="0">
                <a:solidFill>
                  <a:srgbClr val="000000"/>
                </a:solidFill>
              </a:rPr>
              <a:t>capture</a:t>
            </a:r>
            <a:endParaRPr lang="de-DE" sz="2800" b="1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8884" y="3901940"/>
            <a:ext cx="3106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solidFill>
                  <a:srgbClr val="000000"/>
                </a:solidFill>
              </a:rPr>
              <a:t>Bühler </a:t>
            </a:r>
            <a:r>
              <a:rPr lang="de-DE" sz="1600" dirty="0" err="1" smtClean="0">
                <a:solidFill>
                  <a:srgbClr val="000000"/>
                </a:solidFill>
              </a:rPr>
              <a:t>and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McIntyre</a:t>
            </a:r>
            <a:r>
              <a:rPr lang="de-DE" sz="1600" dirty="0" smtClean="0">
                <a:solidFill>
                  <a:srgbClr val="000000"/>
                </a:solidFill>
              </a:rPr>
              <a:t>, JFM, 2005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162567" y="407121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>
                <a:solidFill>
                  <a:srgbClr val="000000"/>
                </a:solidFill>
              </a:rPr>
              <a:t>Jin-Song von Storch, </a:t>
            </a:r>
            <a:r>
              <a:rPr lang="de-DE" sz="1600" dirty="0" err="1">
                <a:solidFill>
                  <a:srgbClr val="000000"/>
                </a:solidFill>
              </a:rPr>
              <a:t>Gualtiero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Badin</a:t>
            </a:r>
            <a:r>
              <a:rPr lang="de-DE" sz="1600" dirty="0">
                <a:solidFill>
                  <a:srgbClr val="000000"/>
                </a:solidFill>
              </a:rPr>
              <a:t> </a:t>
            </a:r>
            <a:r>
              <a:rPr lang="de-DE" sz="1600" dirty="0" err="1">
                <a:solidFill>
                  <a:srgbClr val="000000"/>
                </a:solidFill>
              </a:rPr>
              <a:t>and</a:t>
            </a:r>
            <a:r>
              <a:rPr lang="de-DE" sz="1600" dirty="0">
                <a:solidFill>
                  <a:srgbClr val="000000"/>
                </a:solidFill>
              </a:rPr>
              <a:t> Marcel </a:t>
            </a:r>
            <a:r>
              <a:rPr lang="de-DE" sz="1600" dirty="0" smtClean="0">
                <a:solidFill>
                  <a:srgbClr val="000000"/>
                </a:solidFill>
              </a:rPr>
              <a:t>Oliver, 2018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09612" y="4843930"/>
            <a:ext cx="517494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Wave </a:t>
            </a:r>
            <a:r>
              <a:rPr lang="de-DE" sz="2000" dirty="0" err="1" smtClean="0">
                <a:solidFill>
                  <a:srgbClr val="000000"/>
                </a:solidFill>
              </a:rPr>
              <a:t>crests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perpendicular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to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flow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amplitude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rgbClr val="000000"/>
                </a:solidFill>
              </a:rPr>
              <a:t>Large </a:t>
            </a:r>
            <a:r>
              <a:rPr lang="de-DE" sz="2000" dirty="0" err="1" smtClean="0">
                <a:solidFill>
                  <a:srgbClr val="000000"/>
                </a:solidFill>
              </a:rPr>
              <a:t>vertical</a:t>
            </a:r>
            <a:r>
              <a:rPr lang="de-DE" sz="2000" dirty="0" smtClean="0">
                <a:solidFill>
                  <a:srgbClr val="000000"/>
                </a:solidFill>
              </a:rPr>
              <a:t> </a:t>
            </a:r>
            <a:r>
              <a:rPr lang="de-DE" sz="2000" dirty="0" err="1" smtClean="0">
                <a:solidFill>
                  <a:srgbClr val="000000"/>
                </a:solidFill>
              </a:rPr>
              <a:t>wavelength</a:t>
            </a:r>
            <a:endParaRPr lang="de-DE" sz="2000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 smtClean="0">
                <a:solidFill>
                  <a:srgbClr val="FF0000"/>
                </a:solidFill>
              </a:rPr>
              <a:t>Wave </a:t>
            </a:r>
            <a:r>
              <a:rPr lang="de-DE" sz="2000" b="1" dirty="0" err="1" smtClean="0">
                <a:solidFill>
                  <a:srgbClr val="FF0000"/>
                </a:solidFill>
              </a:rPr>
              <a:t>propagates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with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the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local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flow</a:t>
            </a:r>
            <a:r>
              <a:rPr lang="de-DE" sz="2000" b="1" dirty="0" smtClean="0">
                <a:solidFill>
                  <a:srgbClr val="FF0000"/>
                </a:solidFill>
              </a:rPr>
              <a:t> U</a:t>
            </a:r>
            <a:endParaRPr lang="de-DE" sz="2000" b="1" dirty="0">
              <a:solidFill>
                <a:srgbClr val="FF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45" y="4614708"/>
            <a:ext cx="3561067" cy="17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4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70614" y="1904808"/>
            <a:ext cx="74122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We</a:t>
            </a:r>
            <a:r>
              <a:rPr lang="de-DE" dirty="0" smtClean="0"/>
              <a:t> find a </a:t>
            </a:r>
            <a:r>
              <a:rPr lang="de-DE" dirty="0" err="1" smtClean="0"/>
              <a:t>gravity</a:t>
            </a:r>
            <a:r>
              <a:rPr lang="de-DE" dirty="0" smtClean="0"/>
              <a:t> </a:t>
            </a:r>
            <a:r>
              <a:rPr lang="de-DE" dirty="0" err="1" smtClean="0"/>
              <a:t>wave</a:t>
            </a:r>
            <a:r>
              <a:rPr lang="de-DE" dirty="0" smtClean="0"/>
              <a:t> </a:t>
            </a:r>
            <a:r>
              <a:rPr lang="de-DE" dirty="0" err="1" smtClean="0"/>
              <a:t>signal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does</a:t>
            </a:r>
            <a:r>
              <a:rPr lang="de-DE" dirty="0" smtClean="0"/>
              <a:t> not </a:t>
            </a:r>
            <a:r>
              <a:rPr lang="de-DE" dirty="0" err="1" smtClean="0"/>
              <a:t>result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boundary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shear</a:t>
            </a:r>
            <a:r>
              <a:rPr lang="de-DE" dirty="0" smtClean="0"/>
              <a:t> </a:t>
            </a:r>
            <a:r>
              <a:rPr lang="de-DE" dirty="0" err="1" smtClean="0"/>
              <a:t>instabilities</a:t>
            </a:r>
            <a:r>
              <a:rPr lang="de-DE" dirty="0" smtClean="0"/>
              <a:t> but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correlated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regions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large </a:t>
            </a:r>
            <a:r>
              <a:rPr lang="de-DE" dirty="0" err="1" smtClean="0"/>
              <a:t>Ro</a:t>
            </a: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smtClean="0"/>
              <a:t>Wave </a:t>
            </a:r>
            <a:r>
              <a:rPr lang="de-DE" dirty="0" err="1" smtClean="0"/>
              <a:t>capture</a:t>
            </a:r>
            <a:r>
              <a:rPr lang="de-DE" dirty="0" smtClean="0"/>
              <a:t> </a:t>
            </a:r>
            <a:r>
              <a:rPr lang="de-DE" dirty="0" err="1" smtClean="0"/>
              <a:t>might</a:t>
            </a:r>
            <a:r>
              <a:rPr lang="de-DE" dirty="0" smtClean="0"/>
              <a:t> </a:t>
            </a:r>
            <a:r>
              <a:rPr lang="de-DE" dirty="0" err="1" smtClean="0"/>
              <a:t>explain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spatial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wave</a:t>
            </a:r>
            <a:r>
              <a:rPr lang="de-DE" dirty="0" smtClean="0"/>
              <a:t> </a:t>
            </a:r>
            <a:r>
              <a:rPr lang="de-DE" dirty="0" err="1" smtClean="0"/>
              <a:t>field</a:t>
            </a:r>
            <a:r>
              <a:rPr lang="de-DE" dirty="0" smtClean="0"/>
              <a:t> (but not </a:t>
            </a:r>
            <a:r>
              <a:rPr lang="de-DE" dirty="0" err="1" smtClean="0"/>
              <a:t>its</a:t>
            </a:r>
            <a:r>
              <a:rPr lang="de-DE" dirty="0" smtClean="0"/>
              <a:t> </a:t>
            </a:r>
            <a:r>
              <a:rPr lang="de-DE" dirty="0" err="1" smtClean="0"/>
              <a:t>source</a:t>
            </a:r>
            <a:r>
              <a:rPr lang="de-DE" smtClean="0"/>
              <a:t>)</a:t>
            </a:r>
            <a:endParaRPr lang="de-D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 err="1" smtClean="0"/>
              <a:t>Comparisons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numerical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underway</a:t>
            </a:r>
            <a:r>
              <a:rPr lang="de-DE" dirty="0" smtClean="0"/>
              <a:t> but </a:t>
            </a:r>
            <a:r>
              <a:rPr lang="de-DE" dirty="0" err="1" smtClean="0"/>
              <a:t>differences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spatio</a:t>
            </a:r>
            <a:r>
              <a:rPr lang="de-DE" dirty="0" smtClean="0"/>
              <a:t>-temporal </a:t>
            </a:r>
            <a:r>
              <a:rPr lang="de-DE" dirty="0" err="1" smtClean="0"/>
              <a:t>structure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explained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294228" y="1097280"/>
            <a:ext cx="1858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err="1" smtClean="0"/>
              <a:t>Conclusion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9462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7924800" y="60198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pic>
        <p:nvPicPr>
          <p:cNvPr id="14341" name="Picture 7" descr="keyvisu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09825"/>
            <a:ext cx="3800145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6" descr="C:\Users\Horscht\Documents\BTU Cottbus\EGU_2015_Poster\BTULogoStandardversionenglischJPGS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692695"/>
            <a:ext cx="1944216" cy="31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14726" y="1408821"/>
            <a:ext cx="5172074" cy="1468982"/>
          </a:xfrm>
        </p:spPr>
        <p:txBody>
          <a:bodyPr anchor="ctr"/>
          <a:lstStyle/>
          <a:p>
            <a:pPr eaLnBrk="1" hangingPunct="1">
              <a:lnSpc>
                <a:spcPts val="2400"/>
              </a:lnSpc>
            </a:pPr>
            <a:r>
              <a:rPr lang="de-DE" sz="2800" dirty="0" err="1" smtClean="0">
                <a:solidFill>
                  <a:srgbClr val="414141"/>
                </a:solidFill>
              </a:rPr>
              <a:t>Thank</a:t>
            </a:r>
            <a:r>
              <a:rPr lang="de-DE" sz="2800" dirty="0" smtClean="0">
                <a:solidFill>
                  <a:srgbClr val="414141"/>
                </a:solidFill>
              </a:rPr>
              <a:t> </a:t>
            </a:r>
            <a:r>
              <a:rPr lang="de-DE" sz="2800" dirty="0" err="1" smtClean="0">
                <a:solidFill>
                  <a:srgbClr val="414141"/>
                </a:solidFill>
              </a:rPr>
              <a:t>you</a:t>
            </a:r>
            <a:r>
              <a:rPr lang="de-DE" sz="2800" dirty="0" smtClean="0">
                <a:solidFill>
                  <a:srgbClr val="414141"/>
                </a:solidFill>
              </a:rPr>
              <a:t> </a:t>
            </a:r>
            <a:r>
              <a:rPr lang="de-DE" sz="2800" dirty="0" err="1" smtClean="0">
                <a:solidFill>
                  <a:srgbClr val="414141"/>
                </a:solidFill>
              </a:rPr>
              <a:t>for</a:t>
            </a:r>
            <a:r>
              <a:rPr lang="de-DE" sz="2800" dirty="0" smtClean="0">
                <a:solidFill>
                  <a:srgbClr val="414141"/>
                </a:solidFill>
              </a:rPr>
              <a:t> </a:t>
            </a:r>
            <a:r>
              <a:rPr lang="de-DE" sz="2800" dirty="0" err="1" smtClean="0">
                <a:solidFill>
                  <a:srgbClr val="414141"/>
                </a:solidFill>
              </a:rPr>
              <a:t>your</a:t>
            </a:r>
            <a:r>
              <a:rPr lang="de-DE" sz="2800" dirty="0" smtClean="0">
                <a:solidFill>
                  <a:srgbClr val="414141"/>
                </a:solidFill>
              </a:rPr>
              <a:t> </a:t>
            </a:r>
            <a:r>
              <a:rPr lang="de-DE" sz="2800" dirty="0" err="1" smtClean="0">
                <a:solidFill>
                  <a:srgbClr val="414141"/>
                </a:solidFill>
              </a:rPr>
              <a:t>attention</a:t>
            </a:r>
            <a:r>
              <a:rPr lang="de-DE" sz="2800" dirty="0" smtClean="0">
                <a:solidFill>
                  <a:srgbClr val="414141"/>
                </a:solidFill>
              </a:rPr>
              <a:t>!</a:t>
            </a:r>
            <a:br>
              <a:rPr lang="de-DE" sz="2800" dirty="0" smtClean="0">
                <a:solidFill>
                  <a:srgbClr val="414141"/>
                </a:solidFill>
              </a:rPr>
            </a:br>
            <a:r>
              <a:rPr lang="de-DE" sz="2800" dirty="0">
                <a:solidFill>
                  <a:srgbClr val="414141"/>
                </a:solidFill>
              </a:rPr>
              <a:t/>
            </a:r>
            <a:br>
              <a:rPr lang="de-DE" sz="2800" dirty="0">
                <a:solidFill>
                  <a:srgbClr val="414141"/>
                </a:solidFill>
              </a:rPr>
            </a:br>
            <a:r>
              <a:rPr lang="de-DE" b="0" dirty="0" smtClean="0">
                <a:solidFill>
                  <a:srgbClr val="414141"/>
                </a:solidFill>
              </a:rPr>
              <a:t>I </a:t>
            </a:r>
            <a:r>
              <a:rPr lang="de-DE" b="0" dirty="0" err="1" smtClean="0">
                <a:solidFill>
                  <a:srgbClr val="414141"/>
                </a:solidFill>
              </a:rPr>
              <a:t>thank</a:t>
            </a:r>
            <a:r>
              <a:rPr lang="de-DE" b="0" dirty="0" smtClean="0">
                <a:solidFill>
                  <a:srgbClr val="414141"/>
                </a:solidFill>
              </a:rPr>
              <a:t> all </a:t>
            </a:r>
            <a:r>
              <a:rPr lang="de-DE" b="0" dirty="0" err="1" smtClean="0">
                <a:solidFill>
                  <a:srgbClr val="414141"/>
                </a:solidFill>
              </a:rPr>
              <a:t>the</a:t>
            </a:r>
            <a:r>
              <a:rPr lang="de-DE" b="0" dirty="0" smtClean="0">
                <a:solidFill>
                  <a:srgbClr val="414141"/>
                </a:solidFill>
              </a:rPr>
              <a:t> BTU </a:t>
            </a:r>
            <a:r>
              <a:rPr lang="de-DE" b="0" dirty="0" err="1" smtClean="0">
                <a:solidFill>
                  <a:srgbClr val="414141"/>
                </a:solidFill>
              </a:rPr>
              <a:t>technicians</a:t>
            </a:r>
            <a:r>
              <a:rPr lang="de-DE" b="0" dirty="0" smtClean="0">
                <a:solidFill>
                  <a:srgbClr val="414141"/>
                </a:solidFill>
              </a:rPr>
              <a:t> </a:t>
            </a:r>
            <a:r>
              <a:rPr lang="de-DE" b="0" dirty="0" err="1" smtClean="0">
                <a:solidFill>
                  <a:srgbClr val="414141"/>
                </a:solidFill>
              </a:rPr>
              <a:t>for</a:t>
            </a:r>
            <a:r>
              <a:rPr lang="de-DE" b="0" dirty="0" smtClean="0">
                <a:solidFill>
                  <a:srgbClr val="414141"/>
                </a:solidFill>
              </a:rPr>
              <a:t> </a:t>
            </a:r>
            <a:r>
              <a:rPr lang="de-DE" b="0" dirty="0" err="1" smtClean="0">
                <a:solidFill>
                  <a:srgbClr val="414141"/>
                </a:solidFill>
              </a:rPr>
              <a:t>help</a:t>
            </a:r>
            <a:r>
              <a:rPr lang="de-DE" b="0" dirty="0" smtClean="0">
                <a:solidFill>
                  <a:srgbClr val="414141"/>
                </a:solidFill>
              </a:rPr>
              <a:t>. </a:t>
            </a:r>
            <a:r>
              <a:rPr lang="de-DE" b="0" dirty="0" err="1" smtClean="0">
                <a:solidFill>
                  <a:srgbClr val="414141"/>
                </a:solidFill>
              </a:rPr>
              <a:t>Thanks</a:t>
            </a:r>
            <a:r>
              <a:rPr lang="de-DE" b="0" dirty="0" smtClean="0">
                <a:solidFill>
                  <a:srgbClr val="414141"/>
                </a:solidFill>
              </a:rPr>
              <a:t> </a:t>
            </a:r>
            <a:r>
              <a:rPr lang="de-DE" b="0" dirty="0" err="1" smtClean="0">
                <a:solidFill>
                  <a:srgbClr val="414141"/>
                </a:solidFill>
              </a:rPr>
              <a:t>to</a:t>
            </a:r>
            <a:r>
              <a:rPr lang="de-DE" b="0" dirty="0" smtClean="0">
                <a:solidFill>
                  <a:srgbClr val="414141"/>
                </a:solidFill>
              </a:rPr>
              <a:t> DFG </a:t>
            </a:r>
            <a:r>
              <a:rPr lang="de-DE" b="0" dirty="0" err="1" smtClean="0">
                <a:solidFill>
                  <a:srgbClr val="414141"/>
                </a:solidFill>
              </a:rPr>
              <a:t>for</a:t>
            </a:r>
            <a:r>
              <a:rPr lang="de-DE" b="0" dirty="0" smtClean="0">
                <a:solidFill>
                  <a:srgbClr val="414141"/>
                </a:solidFill>
              </a:rPr>
              <a:t> </a:t>
            </a:r>
            <a:r>
              <a:rPr lang="de-DE" b="0" dirty="0" err="1" smtClean="0">
                <a:solidFill>
                  <a:srgbClr val="414141"/>
                </a:solidFill>
              </a:rPr>
              <a:t>financial</a:t>
            </a:r>
            <a:r>
              <a:rPr lang="de-DE" b="0" dirty="0" smtClean="0">
                <a:solidFill>
                  <a:srgbClr val="414141"/>
                </a:solidFill>
              </a:rPr>
              <a:t> </a:t>
            </a:r>
            <a:r>
              <a:rPr lang="de-DE" b="0" dirty="0" err="1" smtClean="0">
                <a:solidFill>
                  <a:srgbClr val="414141"/>
                </a:solidFill>
              </a:rPr>
              <a:t>support</a:t>
            </a:r>
            <a:r>
              <a:rPr lang="de-DE" b="0" dirty="0" smtClean="0">
                <a:solidFill>
                  <a:srgbClr val="414141"/>
                </a:solidFill>
              </a:rPr>
              <a:t>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76" y="133911"/>
            <a:ext cx="4057665" cy="107478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947" y="2915049"/>
            <a:ext cx="5051685" cy="33714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99" y="293722"/>
            <a:ext cx="2974848" cy="460552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275" y="1701898"/>
            <a:ext cx="3791712" cy="31973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470258" y="5199796"/>
            <a:ext cx="2272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Taylor-</a:t>
            </a:r>
            <a:r>
              <a:rPr lang="de-DE" dirty="0" err="1" smtClean="0"/>
              <a:t>Couette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584392" y="5199797"/>
            <a:ext cx="2566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Rayleigh-Benard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97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327547" y="1173708"/>
            <a:ext cx="863903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0070C0"/>
                </a:solidFill>
              </a:rPr>
              <a:t>Laboratory </a:t>
            </a:r>
            <a:r>
              <a:rPr lang="de-DE" sz="2000" dirty="0" err="1" smtClean="0">
                <a:solidFill>
                  <a:srgbClr val="0070C0"/>
                </a:solidFill>
              </a:rPr>
              <a:t>experiments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are</a:t>
            </a:r>
            <a:r>
              <a:rPr lang="de-DE" sz="2000" dirty="0" smtClean="0">
                <a:solidFill>
                  <a:srgbClr val="0070C0"/>
                </a:solidFill>
              </a:rPr>
              <a:t> a </a:t>
            </a:r>
            <a:r>
              <a:rPr lang="de-DE" sz="2000" dirty="0" err="1" smtClean="0">
                <a:solidFill>
                  <a:srgbClr val="0070C0"/>
                </a:solidFill>
              </a:rPr>
              <a:t>useful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tool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to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study</a:t>
            </a:r>
            <a:r>
              <a:rPr lang="de-DE" sz="2000" dirty="0" smtClean="0">
                <a:solidFill>
                  <a:srgbClr val="0070C0"/>
                </a:solidFill>
              </a:rPr>
              <a:t> fundamental </a:t>
            </a:r>
          </a:p>
          <a:p>
            <a:r>
              <a:rPr lang="de-DE" sz="2000" dirty="0" err="1" smtClean="0">
                <a:solidFill>
                  <a:srgbClr val="0070C0"/>
                </a:solidFill>
              </a:rPr>
              <a:t>processes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of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geophysical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flows</a:t>
            </a:r>
            <a:r>
              <a:rPr lang="de-DE" sz="2000" dirty="0" smtClean="0">
                <a:solidFill>
                  <a:srgbClr val="0070C0"/>
                </a:solidFill>
              </a:rPr>
              <a:t>.</a:t>
            </a:r>
          </a:p>
          <a:p>
            <a:endParaRPr lang="de-DE" sz="2000" dirty="0">
              <a:solidFill>
                <a:srgbClr val="0070C0"/>
              </a:solidFill>
            </a:endParaRPr>
          </a:p>
          <a:p>
            <a:r>
              <a:rPr lang="de-DE" sz="2000" dirty="0" smtClean="0">
                <a:solidFill>
                  <a:srgbClr val="0070C0"/>
                </a:solidFill>
              </a:rPr>
              <a:t>In </a:t>
            </a:r>
            <a:r>
              <a:rPr lang="de-DE" sz="2000" dirty="0" err="1" smtClean="0">
                <a:solidFill>
                  <a:srgbClr val="0070C0"/>
                </a:solidFill>
              </a:rPr>
              <a:t>contrast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to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field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experiments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data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can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be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compiled</a:t>
            </a:r>
            <a:r>
              <a:rPr lang="de-DE" sz="2000" dirty="0" smtClean="0">
                <a:solidFill>
                  <a:srgbClr val="0070C0"/>
                </a:solidFill>
              </a:rPr>
              <a:t> in a </a:t>
            </a:r>
            <a:r>
              <a:rPr lang="de-DE" sz="2000" dirty="0" err="1" smtClean="0">
                <a:solidFill>
                  <a:srgbClr val="0070C0"/>
                </a:solidFill>
              </a:rPr>
              <a:t>controlled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and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reproducible</a:t>
            </a:r>
            <a:r>
              <a:rPr lang="de-DE" sz="2000" dirty="0" smtClean="0">
                <a:solidFill>
                  <a:srgbClr val="0070C0"/>
                </a:solidFill>
              </a:rPr>
              <a:t> </a:t>
            </a:r>
            <a:r>
              <a:rPr lang="de-DE" sz="2000" dirty="0" err="1" smtClean="0">
                <a:solidFill>
                  <a:srgbClr val="0070C0"/>
                </a:solidFill>
              </a:rPr>
              <a:t>way</a:t>
            </a:r>
            <a:r>
              <a:rPr lang="de-DE" sz="2000" dirty="0" smtClean="0">
                <a:solidFill>
                  <a:srgbClr val="0070C0"/>
                </a:solidFill>
              </a:rPr>
              <a:t>.</a:t>
            </a:r>
          </a:p>
          <a:p>
            <a:endParaRPr lang="de-DE" sz="2000" dirty="0"/>
          </a:p>
          <a:p>
            <a:r>
              <a:rPr lang="de-DE" sz="2000" dirty="0" smtClean="0"/>
              <a:t>The </a:t>
            </a:r>
            <a:r>
              <a:rPr lang="de-DE" sz="2000" dirty="0" err="1" smtClean="0"/>
              <a:t>data</a:t>
            </a:r>
            <a:r>
              <a:rPr lang="de-DE" sz="2000" dirty="0" smtClean="0"/>
              <a:t> </a:t>
            </a:r>
            <a:r>
              <a:rPr lang="de-DE" sz="2000" dirty="0" err="1" smtClean="0"/>
              <a:t>can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used</a:t>
            </a:r>
            <a:r>
              <a:rPr lang="de-DE" sz="2000" dirty="0" smtClean="0"/>
              <a:t> </a:t>
            </a:r>
          </a:p>
          <a:p>
            <a:pPr marL="342900" indent="-342900">
              <a:buFontTx/>
              <a:buChar char="-"/>
            </a:pPr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study</a:t>
            </a:r>
            <a:r>
              <a:rPr lang="de-DE" sz="2000" dirty="0" smtClean="0"/>
              <a:t> </a:t>
            </a:r>
            <a:r>
              <a:rPr lang="de-DE" sz="2000" dirty="0" err="1" smtClean="0"/>
              <a:t>flows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parameter</a:t>
            </a:r>
            <a:r>
              <a:rPr lang="de-DE" sz="2000" dirty="0" smtClean="0"/>
              <a:t> </a:t>
            </a:r>
            <a:r>
              <a:rPr lang="de-DE" sz="2000" dirty="0" err="1" smtClean="0"/>
              <a:t>regimes</a:t>
            </a:r>
            <a:r>
              <a:rPr lang="de-DE" sz="2000" dirty="0" smtClean="0"/>
              <a:t> not </a:t>
            </a:r>
            <a:r>
              <a:rPr lang="de-DE" sz="2000" dirty="0" err="1" smtClean="0"/>
              <a:t>accessible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numerical</a:t>
            </a:r>
            <a:r>
              <a:rPr lang="de-DE" sz="2000" dirty="0" smtClean="0"/>
              <a:t> </a:t>
            </a:r>
            <a:r>
              <a:rPr lang="de-DE" sz="2000" dirty="0" err="1" smtClean="0"/>
              <a:t>simulations</a:t>
            </a:r>
            <a:r>
              <a:rPr lang="de-DE" sz="2000" dirty="0" smtClean="0"/>
              <a:t> (Grenoble)</a:t>
            </a:r>
          </a:p>
          <a:p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test</a:t>
            </a:r>
            <a:r>
              <a:rPr lang="de-DE" sz="2000" dirty="0" smtClean="0"/>
              <a:t> </a:t>
            </a:r>
            <a:r>
              <a:rPr lang="de-DE" sz="2000" dirty="0" err="1" smtClean="0"/>
              <a:t>theoretical</a:t>
            </a:r>
            <a:r>
              <a:rPr lang="de-DE" sz="2000" dirty="0" smtClean="0"/>
              <a:t> </a:t>
            </a:r>
            <a:r>
              <a:rPr lang="de-DE" sz="2000" dirty="0" err="1" smtClean="0"/>
              <a:t>concepts</a:t>
            </a:r>
            <a:r>
              <a:rPr lang="de-DE" sz="2000" dirty="0" smtClean="0"/>
              <a:t> (QBO, MS-</a:t>
            </a:r>
            <a:r>
              <a:rPr lang="de-DE" sz="2000" dirty="0" err="1" smtClean="0"/>
              <a:t>GWaves</a:t>
            </a:r>
            <a:r>
              <a:rPr lang="de-DE" sz="2000" dirty="0" smtClean="0"/>
              <a:t>)</a:t>
            </a:r>
          </a:p>
          <a:p>
            <a:pPr marL="342900" indent="-342900">
              <a:buFontTx/>
              <a:buChar char="-"/>
            </a:pPr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 err="1"/>
              <a:t>t</a:t>
            </a:r>
            <a:r>
              <a:rPr lang="de-DE" sz="2000" dirty="0" err="1" smtClean="0"/>
              <a:t>o</a:t>
            </a:r>
            <a:r>
              <a:rPr lang="de-DE" sz="2000" dirty="0" smtClean="0"/>
              <a:t> </a:t>
            </a:r>
            <a:r>
              <a:rPr lang="de-DE" sz="2000" dirty="0" err="1" smtClean="0"/>
              <a:t>validate</a:t>
            </a:r>
            <a:r>
              <a:rPr lang="de-DE" sz="2000" dirty="0" smtClean="0"/>
              <a:t> </a:t>
            </a:r>
            <a:r>
              <a:rPr lang="de-DE" sz="2000" dirty="0" err="1" smtClean="0"/>
              <a:t>numerical</a:t>
            </a:r>
            <a:r>
              <a:rPr lang="de-DE" sz="2000" dirty="0" smtClean="0"/>
              <a:t> </a:t>
            </a:r>
            <a:r>
              <a:rPr lang="de-DE" sz="2000" dirty="0" err="1" smtClean="0"/>
              <a:t>simulations</a:t>
            </a:r>
            <a:r>
              <a:rPr lang="de-DE" sz="2000" dirty="0" smtClean="0"/>
              <a:t> (DFG-</a:t>
            </a:r>
            <a:r>
              <a:rPr lang="de-DE" sz="2000" dirty="0" err="1" smtClean="0"/>
              <a:t>MetStröm</a:t>
            </a:r>
            <a:r>
              <a:rPr lang="de-DE" sz="2000" dirty="0" smtClean="0"/>
              <a:t>)</a:t>
            </a:r>
          </a:p>
          <a:p>
            <a:pPr marL="342900" indent="-342900">
              <a:buFontTx/>
              <a:buChar char="-"/>
            </a:pPr>
            <a:endParaRPr lang="de-DE" sz="2000" dirty="0"/>
          </a:p>
          <a:p>
            <a:pPr marL="342900" indent="-342900">
              <a:buFontTx/>
              <a:buChar char="-"/>
            </a:pP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test</a:t>
            </a:r>
            <a:r>
              <a:rPr lang="de-DE" sz="2000" dirty="0" smtClean="0"/>
              <a:t> </a:t>
            </a:r>
            <a:r>
              <a:rPr lang="de-DE" sz="2000" dirty="0" err="1" smtClean="0"/>
              <a:t>parameterization</a:t>
            </a:r>
            <a:r>
              <a:rPr lang="de-DE" sz="2000" dirty="0" smtClean="0"/>
              <a:t> </a:t>
            </a:r>
            <a:r>
              <a:rPr lang="de-DE" sz="2000" dirty="0" err="1" smtClean="0"/>
              <a:t>schemes</a:t>
            </a:r>
            <a:r>
              <a:rPr lang="de-DE" sz="2000" dirty="0" smtClean="0"/>
              <a:t> (MS-</a:t>
            </a:r>
            <a:r>
              <a:rPr lang="de-DE" sz="2000" dirty="0" err="1" smtClean="0"/>
              <a:t>GWaves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0"/>
            <a:ext cx="3657599" cy="97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2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6" y="416688"/>
            <a:ext cx="4273296" cy="455066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4" y="1584664"/>
            <a:ext cx="2752344" cy="31973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364959" y="5090615"/>
            <a:ext cx="2272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Taylor-</a:t>
            </a:r>
            <a:r>
              <a:rPr lang="de-DE" dirty="0" err="1" smtClean="0"/>
              <a:t>Couette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393115" y="5090614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Horizontal </a:t>
            </a:r>
            <a:r>
              <a:rPr lang="de-DE" dirty="0" err="1" smtClean="0"/>
              <a:t>convection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165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6" y="416688"/>
            <a:ext cx="4273296" cy="455066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4" y="1584664"/>
            <a:ext cx="2752344" cy="3197352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1364959" y="5090615"/>
            <a:ext cx="22729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</a:rPr>
              <a:t>Taylor-</a:t>
            </a:r>
            <a:r>
              <a:rPr lang="de-DE" dirty="0" err="1" smtClean="0">
                <a:solidFill>
                  <a:srgbClr val="000000"/>
                </a:solidFill>
              </a:rPr>
              <a:t>Couette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93115" y="5090614"/>
            <a:ext cx="3215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</a:rPr>
              <a:t>Horizontal </a:t>
            </a:r>
            <a:r>
              <a:rPr lang="de-DE" dirty="0" err="1" smtClean="0">
                <a:solidFill>
                  <a:srgbClr val="000000"/>
                </a:solidFill>
              </a:rPr>
              <a:t>convection</a:t>
            </a:r>
            <a:r>
              <a:rPr lang="de-DE" dirty="0" smtClean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2501424" y="5854890"/>
            <a:ext cx="1319949" cy="68238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Gerade Verbindung mit Pfeil 8"/>
          <p:cNvCxnSpPr/>
          <p:nvPr/>
        </p:nvCxnSpPr>
        <p:spPr bwMode="auto">
          <a:xfrm flipH="1">
            <a:off x="4940490" y="5854890"/>
            <a:ext cx="1187355" cy="68238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0036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947" y="1733266"/>
            <a:ext cx="7925363" cy="3701896"/>
          </a:xfrm>
          <a:prstGeom prst="rect">
            <a:avLst/>
          </a:prstGeom>
        </p:spPr>
      </p:pic>
      <p:cxnSp>
        <p:nvCxnSpPr>
          <p:cNvPr id="4" name="Gerade Verbindung mit Pfeil 3"/>
          <p:cNvCxnSpPr/>
          <p:nvPr/>
        </p:nvCxnSpPr>
        <p:spPr bwMode="auto">
          <a:xfrm>
            <a:off x="4612943" y="423081"/>
            <a:ext cx="13648" cy="914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feld 2"/>
          <p:cNvSpPr txBox="1"/>
          <p:nvPr/>
        </p:nvSpPr>
        <p:spPr>
          <a:xfrm>
            <a:off x="3998794" y="6005015"/>
            <a:ext cx="4968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 smtClean="0"/>
              <a:t>see</a:t>
            </a:r>
            <a:r>
              <a:rPr lang="de-DE" sz="2000" dirty="0" smtClean="0"/>
              <a:t> e.g. Read et al. 1998, Chaos,9, 231-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56519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68" y="1564053"/>
            <a:ext cx="2069626" cy="307647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528" y="1564053"/>
            <a:ext cx="4597805" cy="405900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539267" y="4781309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dirty="0" smtClean="0"/>
              <a:t>Prof. </a:t>
            </a:r>
            <a:r>
              <a:rPr lang="de-DE" sz="2000" dirty="0"/>
              <a:t>Raymond </a:t>
            </a:r>
            <a:r>
              <a:rPr lang="de-DE" sz="2000" dirty="0" err="1"/>
              <a:t>Hide</a:t>
            </a:r>
            <a:endParaRPr lang="de-DE" sz="2000" dirty="0"/>
          </a:p>
        </p:txBody>
      </p:sp>
      <p:sp>
        <p:nvSpPr>
          <p:cNvPr id="5" name="Rechteck 4"/>
          <p:cNvSpPr/>
          <p:nvPr/>
        </p:nvSpPr>
        <p:spPr>
          <a:xfrm>
            <a:off x="3666880" y="5889052"/>
            <a:ext cx="48173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dirty="0" smtClean="0"/>
              <a:t>Original </a:t>
            </a:r>
            <a:r>
              <a:rPr lang="de-DE" sz="2000" dirty="0" err="1" smtClean="0"/>
              <a:t>experiment</a:t>
            </a:r>
            <a:r>
              <a:rPr lang="de-DE" sz="2000" dirty="0" smtClean="0"/>
              <a:t> </a:t>
            </a:r>
            <a:r>
              <a:rPr lang="de-DE" sz="2000" dirty="0" err="1" smtClean="0"/>
              <a:t>used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Hide</a:t>
            </a:r>
            <a:r>
              <a:rPr lang="de-DE" sz="2000" dirty="0" smtClean="0"/>
              <a:t> in1953</a:t>
            </a:r>
            <a:endParaRPr lang="de-DE" sz="2000" dirty="0"/>
          </a:p>
        </p:txBody>
      </p:sp>
      <p:sp>
        <p:nvSpPr>
          <p:cNvPr id="6" name="Textfeld 5"/>
          <p:cNvSpPr txBox="1"/>
          <p:nvPr/>
        </p:nvSpPr>
        <p:spPr>
          <a:xfrm>
            <a:off x="811977" y="461557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 smtClean="0"/>
              <a:t>The </a:t>
            </a:r>
            <a:r>
              <a:rPr lang="de-DE" sz="3600" b="1" dirty="0" err="1" smtClean="0"/>
              <a:t>Hide</a:t>
            </a:r>
            <a:r>
              <a:rPr lang="de-DE" sz="3600" b="1" dirty="0" smtClean="0"/>
              <a:t>-Experiment</a:t>
            </a:r>
            <a:endParaRPr lang="de-DE" sz="36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548801" y="6370495"/>
            <a:ext cx="6563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 err="1" smtClean="0"/>
              <a:t>From</a:t>
            </a:r>
            <a:r>
              <a:rPr lang="de-DE" sz="1800" dirty="0" smtClean="0"/>
              <a:t> </a:t>
            </a:r>
            <a:r>
              <a:rPr lang="de-DE" sz="1800" dirty="0" err="1" smtClean="0"/>
              <a:t>Hide</a:t>
            </a:r>
            <a:r>
              <a:rPr lang="de-DE" sz="1800" dirty="0" smtClean="0"/>
              <a:t> 2010, „A </a:t>
            </a:r>
            <a:r>
              <a:rPr lang="de-DE" sz="1800" dirty="0" err="1" smtClean="0"/>
              <a:t>path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discovery</a:t>
            </a:r>
            <a:r>
              <a:rPr lang="de-DE" sz="1800" dirty="0" smtClean="0"/>
              <a:t> in GFD“, A &amp; G, 51, 416-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3892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369" y="1419368"/>
            <a:ext cx="7651731" cy="403973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753369" y="559558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Flow </a:t>
            </a:r>
            <a:r>
              <a:rPr lang="de-DE" b="1" dirty="0" err="1" smtClean="0">
                <a:solidFill>
                  <a:srgbClr val="0070C0"/>
                </a:solidFill>
              </a:rPr>
              <a:t>regimes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245029" y="5457138"/>
            <a:ext cx="2514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dirty="0"/>
              <a:t>(</a:t>
            </a:r>
            <a:r>
              <a:rPr lang="de-DE" sz="2000" dirty="0" err="1"/>
              <a:t>courtesy</a:t>
            </a:r>
            <a:r>
              <a:rPr lang="de-DE" sz="2000" dirty="0"/>
              <a:t> </a:t>
            </a:r>
            <a:r>
              <a:rPr lang="de-DE" sz="2000" dirty="0" smtClean="0"/>
              <a:t>M. </a:t>
            </a:r>
            <a:r>
              <a:rPr lang="de-DE" sz="2000" dirty="0" err="1" smtClean="0"/>
              <a:t>Vincze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5" name="Textfeld 4"/>
          <p:cNvSpPr txBox="1"/>
          <p:nvPr/>
        </p:nvSpPr>
        <p:spPr>
          <a:xfrm>
            <a:off x="7006205" y="4026090"/>
            <a:ext cx="1660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smtClean="0"/>
              <a:t>=U</a:t>
            </a:r>
            <a:r>
              <a:rPr lang="de-DE" sz="1800" baseline="-25000" dirty="0" smtClean="0"/>
              <a:t>T</a:t>
            </a:r>
            <a:r>
              <a:rPr lang="de-DE" sz="1800" dirty="0" smtClean="0"/>
              <a:t>/f L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297035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653" y="3608326"/>
            <a:ext cx="5172500" cy="280495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41651" y="-795020"/>
            <a:ext cx="3218959" cy="5255099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717322" y="1832529"/>
            <a:ext cx="2771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O‘Sullivan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 smtClean="0"/>
              <a:t>Dunkerton</a:t>
            </a:r>
            <a:r>
              <a:rPr lang="de-DE" sz="2000" dirty="0" smtClean="0"/>
              <a:t> (1995); JAS, </a:t>
            </a:r>
            <a:r>
              <a:rPr lang="de-DE" sz="2000" dirty="0" err="1" smtClean="0"/>
              <a:t>vol</a:t>
            </a:r>
            <a:r>
              <a:rPr lang="de-DE" sz="2000" dirty="0" smtClean="0"/>
              <a:t> 52.</a:t>
            </a:r>
            <a:endParaRPr lang="de-DE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6717322" y="4195196"/>
            <a:ext cx="2082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/>
              <a:t>Kalliroscope</a:t>
            </a:r>
            <a:r>
              <a:rPr lang="de-DE" sz="2000" dirty="0" smtClean="0"/>
              <a:t> </a:t>
            </a:r>
            <a:r>
              <a:rPr lang="de-DE" sz="2000" dirty="0" err="1" smtClean="0"/>
              <a:t>visualisation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baroclinic</a:t>
            </a:r>
            <a:r>
              <a:rPr lang="de-DE" sz="2000" dirty="0" smtClean="0"/>
              <a:t> </a:t>
            </a:r>
            <a:r>
              <a:rPr lang="de-DE" sz="2000" dirty="0" err="1" smtClean="0"/>
              <a:t>wave</a:t>
            </a:r>
            <a:r>
              <a:rPr lang="de-DE" sz="2000" dirty="0" smtClean="0"/>
              <a:t> </a:t>
            </a:r>
            <a:r>
              <a:rPr lang="de-DE" sz="2000" dirty="0" err="1" smtClean="0"/>
              <a:t>structures</a:t>
            </a:r>
            <a:r>
              <a:rPr lang="de-DE" sz="2000" dirty="0" smtClean="0"/>
              <a:t>, BTU C-S (</a:t>
            </a:r>
            <a:r>
              <a:rPr lang="de-DE" sz="2000" dirty="0" err="1" smtClean="0"/>
              <a:t>courtesy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I.D. </a:t>
            </a:r>
            <a:r>
              <a:rPr lang="de-DE" sz="2000" dirty="0" err="1" smtClean="0"/>
              <a:t>Borcia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8" name="Textfeld 7"/>
          <p:cNvSpPr txBox="1"/>
          <p:nvPr/>
        </p:nvSpPr>
        <p:spPr>
          <a:xfrm>
            <a:off x="0" y="56733"/>
            <a:ext cx="3106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rgbClr val="0070C0"/>
                </a:solidFill>
              </a:rPr>
              <a:t>The </a:t>
            </a:r>
            <a:r>
              <a:rPr lang="de-DE" b="1" dirty="0" err="1" smtClean="0">
                <a:solidFill>
                  <a:srgbClr val="0070C0"/>
                </a:solidFill>
              </a:rPr>
              <a:t>baroclinic</a:t>
            </a:r>
            <a:r>
              <a:rPr lang="de-DE" b="1" dirty="0" smtClean="0">
                <a:solidFill>
                  <a:srgbClr val="0070C0"/>
                </a:solidFill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</a:rPr>
              <a:t>wave</a:t>
            </a:r>
            <a:endParaRPr lang="de-D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7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ヒラギノ角ゴ Pro W3"/>
        <a:cs typeface="ヒラギノ角ゴ Pro W3"/>
      </a:majorFont>
      <a:minorFont>
        <a:latin typeface="Arial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ヒラギノ角ゴ Pro W3" pitchFamily="-109" charset="-128"/>
            <a:cs typeface="ヒラギノ角ゴ Pro W3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ヒラギノ角ゴ Pro W3" pitchFamily="-109" charset="-128"/>
            <a:cs typeface="ヒラギノ角ゴ Pro W3" pitchFamily="-109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811</Words>
  <Application>Microsoft Office PowerPoint</Application>
  <PresentationFormat>Bildschirmpräsentation (4:3)</PresentationFormat>
  <Paragraphs>128</Paragraphs>
  <Slides>30</Slides>
  <Notes>2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7" baseType="lpstr">
      <vt:lpstr>Microsoft YaHei</vt:lpstr>
      <vt:lpstr>Arial</vt:lpstr>
      <vt:lpstr>NimbusRomNo9L-Regu</vt:lpstr>
      <vt:lpstr>SymbolPi</vt:lpstr>
      <vt:lpstr>Times</vt:lpstr>
      <vt:lpstr>ヒラギノ角ゴ Pro W3</vt:lpstr>
      <vt:lpstr>Leere Präsentation</vt:lpstr>
      <vt:lpstr>     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Thank you for your attention!  I thank all the BTU technicians for help. Thanks to DFG for financial support.</vt:lpstr>
      <vt:lpstr>PowerPoint-Präsentation</vt:lpstr>
    </vt:vector>
  </TitlesOfParts>
  <Company>s 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20·05·2009 Dies ist ein Musterüberschrift</dc:title>
  <dc:creator>s k</dc:creator>
  <cp:lastModifiedBy>Marion Timpf</cp:lastModifiedBy>
  <cp:revision>641</cp:revision>
  <cp:lastPrinted>2009-05-24T13:49:37Z</cp:lastPrinted>
  <dcterms:created xsi:type="dcterms:W3CDTF">2009-05-20T06:01:23Z</dcterms:created>
  <dcterms:modified xsi:type="dcterms:W3CDTF">2018-06-08T11:09:58Z</dcterms:modified>
</cp:coreProperties>
</file>